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94" r:id="rId3"/>
    <p:sldId id="289" r:id="rId4"/>
    <p:sldId id="292" r:id="rId5"/>
    <p:sldId id="293" r:id="rId6"/>
    <p:sldId id="295" r:id="rId7"/>
    <p:sldId id="291"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1" autoAdjust="0"/>
    <p:restoredTop sz="43161" autoAdjust="0"/>
  </p:normalViewPr>
  <p:slideViewPr>
    <p:cSldViewPr snapToGrid="0">
      <p:cViewPr varScale="1">
        <p:scale>
          <a:sx n="54" d="100"/>
          <a:sy n="54" d="100"/>
        </p:scale>
        <p:origin x="31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Trent" userId="b65beb1a079124ba" providerId="LiveId" clId="{B5B87463-F293-4D98-B70A-FC2B05058723}"/>
    <pc:docChg chg="modSld">
      <pc:chgData name="Deborah Trent" userId="b65beb1a079124ba" providerId="LiveId" clId="{B5B87463-F293-4D98-B70A-FC2B05058723}" dt="2020-12-17T22:41:15.863" v="42" actId="6549"/>
      <pc:docMkLst>
        <pc:docMk/>
      </pc:docMkLst>
      <pc:sldChg chg="modNotesTx">
        <pc:chgData name="Deborah Trent" userId="b65beb1a079124ba" providerId="LiveId" clId="{B5B87463-F293-4D98-B70A-FC2B05058723}" dt="2020-12-17T22:41:15.863" v="42" actId="6549"/>
        <pc:sldMkLst>
          <pc:docMk/>
          <pc:sldMk cId="825705682" sldId="257"/>
        </pc:sldMkLst>
      </pc:sldChg>
    </pc:docChg>
  </pc:docChgLst>
  <pc:docChgLst>
    <pc:chgData name="Deborah Trent" userId="b65beb1a079124ba" providerId="LiveId" clId="{6BE7E7B8-E72C-4F6A-88C3-58069AE9D8AD}"/>
    <pc:docChg chg="custSel delSld modSld">
      <pc:chgData name="Deborah Trent" userId="b65beb1a079124ba" providerId="LiveId" clId="{6BE7E7B8-E72C-4F6A-88C3-58069AE9D8AD}" dt="2020-11-13T20:49:52.263" v="2481" actId="20577"/>
      <pc:docMkLst>
        <pc:docMk/>
      </pc:docMkLst>
      <pc:sldChg chg="modNotesTx">
        <pc:chgData name="Deborah Trent" userId="b65beb1a079124ba" providerId="LiveId" clId="{6BE7E7B8-E72C-4F6A-88C3-58069AE9D8AD}" dt="2020-11-13T19:55:39.924" v="22" actId="20577"/>
        <pc:sldMkLst>
          <pc:docMk/>
          <pc:sldMk cId="825705682" sldId="257"/>
        </pc:sldMkLst>
      </pc:sldChg>
      <pc:sldChg chg="modNotesTx">
        <pc:chgData name="Deborah Trent" userId="b65beb1a079124ba" providerId="LiveId" clId="{6BE7E7B8-E72C-4F6A-88C3-58069AE9D8AD}" dt="2020-11-13T20:21:42.196" v="1434" actId="20577"/>
        <pc:sldMkLst>
          <pc:docMk/>
          <pc:sldMk cId="2199800439" sldId="289"/>
        </pc:sldMkLst>
      </pc:sldChg>
      <pc:sldChg chg="modNotesTx">
        <pc:chgData name="Deborah Trent" userId="b65beb1a079124ba" providerId="LiveId" clId="{6BE7E7B8-E72C-4F6A-88C3-58069AE9D8AD}" dt="2020-11-13T20:46:49.450" v="2461" actId="6549"/>
        <pc:sldMkLst>
          <pc:docMk/>
          <pc:sldMk cId="63785474" sldId="291"/>
        </pc:sldMkLst>
      </pc:sldChg>
      <pc:sldChg chg="modNotesTx">
        <pc:chgData name="Deborah Trent" userId="b65beb1a079124ba" providerId="LiveId" clId="{6BE7E7B8-E72C-4F6A-88C3-58069AE9D8AD}" dt="2020-11-13T20:49:52.263" v="2481" actId="20577"/>
        <pc:sldMkLst>
          <pc:docMk/>
          <pc:sldMk cId="4230044851" sldId="292"/>
        </pc:sldMkLst>
      </pc:sldChg>
      <pc:sldChg chg="modNotesTx">
        <pc:chgData name="Deborah Trent" userId="b65beb1a079124ba" providerId="LiveId" clId="{6BE7E7B8-E72C-4F6A-88C3-58069AE9D8AD}" dt="2020-11-13T20:32:13.423" v="2020" actId="20577"/>
        <pc:sldMkLst>
          <pc:docMk/>
          <pc:sldMk cId="1301409838" sldId="293"/>
        </pc:sldMkLst>
      </pc:sldChg>
      <pc:sldChg chg="modNotesTx">
        <pc:chgData name="Deborah Trent" userId="b65beb1a079124ba" providerId="LiveId" clId="{6BE7E7B8-E72C-4F6A-88C3-58069AE9D8AD}" dt="2020-11-13T20:04:21.635" v="626" actId="20577"/>
        <pc:sldMkLst>
          <pc:docMk/>
          <pc:sldMk cId="4018866610" sldId="294"/>
        </pc:sldMkLst>
      </pc:sldChg>
      <pc:sldChg chg="del">
        <pc:chgData name="Deborah Trent" userId="b65beb1a079124ba" providerId="LiveId" clId="{6BE7E7B8-E72C-4F6A-88C3-58069AE9D8AD}" dt="2020-11-12T22:07:45.687" v="0" actId="47"/>
        <pc:sldMkLst>
          <pc:docMk/>
          <pc:sldMk cId="552248186" sldId="297"/>
        </pc:sldMkLst>
      </pc:sldChg>
      <pc:sldChg chg="del">
        <pc:chgData name="Deborah Trent" userId="b65beb1a079124ba" providerId="LiveId" clId="{6BE7E7B8-E72C-4F6A-88C3-58069AE9D8AD}" dt="2020-11-12T22:07:47.969" v="1" actId="47"/>
        <pc:sldMkLst>
          <pc:docMk/>
          <pc:sldMk cId="228358224"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49447-6DA6-4C76-A1C8-0F81560745AA}"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5F204-3DB4-40FB-95BD-E2CFA6649831}" type="slidenum">
              <a:rPr lang="en-US" smtClean="0"/>
              <a:t>‹#›</a:t>
            </a:fld>
            <a:endParaRPr lang="en-US"/>
          </a:p>
        </p:txBody>
      </p:sp>
    </p:spTree>
    <p:extLst>
      <p:ext uri="{BB962C8B-B14F-4D97-AF65-F5344CB8AC3E}">
        <p14:creationId xmlns:p14="http://schemas.microsoft.com/office/powerpoint/2010/main" val="422172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7nFjU2jsRk&amp;feature=youtu.b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QUOYf9mE8I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ctioninmontgomery.org/southlak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Greetings and thanks to ARNOVA and conference co-chairs Khaldoun and Lindsey for convening this annual meeting in spite of all we’re going through.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was a U.S. government civil servant for 15 years and in the last two decades have worked with global to local nonprofits on citizen engagement, public and citizen diplomacy program design, management, and evaluation. These days I continue consulting on global educational and cultural programs, in addition to community organizing and serving as a pracademic-in-residence at Community Mediation Maryland.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presentation is</a:t>
            </a:r>
            <a:r>
              <a:rPr lang="en-US" dirty="0"/>
              <a:t> one of a series of case studies for an ethnographic memoir, </a:t>
            </a:r>
            <a:r>
              <a:rPr lang="en-US" sz="1200" i="1" dirty="0">
                <a:solidFill>
                  <a:srgbClr val="000000"/>
                </a:solidFill>
                <a:effectLst/>
                <a:latin typeface="Calibri" panose="020F0502020204030204" pitchFamily="34" charset="0"/>
                <a:ea typeface="Calibri" panose="020F0502020204030204" pitchFamily="34" charset="0"/>
              </a:rPr>
              <a:t>Listen, Mediate, Understand, Transform: Catalyzing Diversity for Social Justice, One Conversation at a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It’s the story of how my congregation and a partner organization have helped me and others in my community work through pandemic grief and foster social justice, so I’d like to start with some uplifting music from the August 16</a:t>
            </a:r>
            <a:r>
              <a:rPr lang="en-US" sz="1200" baseline="30000" dirty="0"/>
              <a:t>th</a:t>
            </a:r>
            <a:r>
              <a:rPr lang="en-US" sz="1200" dirty="0"/>
              <a:t> Sunday service I viewed on the YouTube channel of the church I studied.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55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5500"/>
                </a:solidFill>
                <a:effectLst/>
                <a:latin typeface="Helvetica" panose="020B0604020202020204" pitchFamily="34" charset="0"/>
                <a:ea typeface="Times New Roman" panose="02020603050405020304" pitchFamily="18" charset="0"/>
                <a:cs typeface="Times New Roman" panose="02020603050405020304" pitchFamily="18" charset="0"/>
              </a:rPr>
              <a:t>Sunday W</a:t>
            </a:r>
            <a:r>
              <a:rPr lang="en-US" sz="1800" b="1" dirty="0">
                <a:solidFill>
                  <a:srgbClr val="FF5500"/>
                </a:solidFill>
                <a:effectLst/>
                <a:latin typeface="Arial" panose="020B0604020202020204" pitchFamily="34" charset="0"/>
                <a:ea typeface="Times New Roman" panose="02020603050405020304" pitchFamily="18" charset="0"/>
                <a:cs typeface="Times New Roman" panose="02020603050405020304" pitchFamily="18" charset="0"/>
              </a:rPr>
              <a:t>orsh</a:t>
            </a:r>
            <a:r>
              <a:rPr lang="en-US" sz="1800" b="1" dirty="0">
                <a:solidFill>
                  <a:srgbClr val="FF5500"/>
                </a:solidFill>
                <a:effectLst/>
                <a:latin typeface="Helvetica" panose="020B0604020202020204" pitchFamily="34" charset="0"/>
                <a:ea typeface="Times New Roman" panose="02020603050405020304" pitchFamily="18" charset="0"/>
                <a:cs typeface="Times New Roman" panose="02020603050405020304" pitchFamily="18" charset="0"/>
              </a:rPr>
              <a:t>ip: Masters of the Universe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August 16, 11 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with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 Dr. Bill </a:t>
            </a:r>
            <a:r>
              <a:rPr lang="en-US" sz="18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Sinkford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Postlude: We Rise: “Love Bigger,” Darrell Grant, First Unitarian Church, Portland, 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https://www.youtube.com/watch?v=T7nFjU2jsRk&amp;feature=youtu.be</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1:09:25 to 1:11:42</a:t>
            </a: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640F1E6-070D-432B-888A-9B1FDAB9427C}" type="slidenum">
              <a:rPr lang="en-US" smtClean="0"/>
              <a:t>1</a:t>
            </a:fld>
            <a:endParaRPr lang="en-US"/>
          </a:p>
        </p:txBody>
      </p:sp>
    </p:spTree>
    <p:extLst>
      <p:ext uri="{BB962C8B-B14F-4D97-AF65-F5344CB8AC3E}">
        <p14:creationId xmlns:p14="http://schemas.microsoft.com/office/powerpoint/2010/main" val="50822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brute force of the quadruple pandemic has exposed so much corruption, so much grief. Civil society mediating institutions have been encouraging hope and resilience on the individual and community levels. The </a:t>
            </a:r>
            <a:r>
              <a:rPr lang="en-US" dirty="0"/>
              <a:t>two faith-based organizations featured in this study employ relational organizing and YouTube to meet the spiritual and material needs of their members and wider communities in the face of these social, economic, and political crises.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https://img.webmd.com/dtmcms/live/webmd/consumer_assets/site_images/article_thumbnails/other/1800x1200_virus_3d_render_red_03_other.jpg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https://mronline.org/wp-content/uploads/2017/08/Economic-Recession-and-Vulnerable-Workers.jpeg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https://lohf.org/wp-content/uploads/2020/06/Trauma-of-systemic-racism-FB-1.jpg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https://www.michaelshank.tv/wp-content/uploads/2013/10/polar-bear1-460x250.jpg</a:t>
            </a:r>
          </a:p>
        </p:txBody>
      </p:sp>
      <p:sp>
        <p:nvSpPr>
          <p:cNvPr id="4" name="Slide Number Placeholder 3"/>
          <p:cNvSpPr>
            <a:spLocks noGrp="1"/>
          </p:cNvSpPr>
          <p:nvPr>
            <p:ph type="sldNum" sz="quarter" idx="5"/>
          </p:nvPr>
        </p:nvSpPr>
        <p:spPr/>
        <p:txBody>
          <a:bodyPr/>
          <a:lstStyle/>
          <a:p>
            <a:fld id="{9645F204-3DB4-40FB-95BD-E2CFA6649831}" type="slidenum">
              <a:rPr lang="en-US" smtClean="0"/>
              <a:t>2</a:t>
            </a:fld>
            <a:endParaRPr lang="en-US"/>
          </a:p>
        </p:txBody>
      </p:sp>
    </p:spTree>
    <p:extLst>
      <p:ext uri="{BB962C8B-B14F-4D97-AF65-F5344CB8AC3E}">
        <p14:creationId xmlns:p14="http://schemas.microsoft.com/office/powerpoint/2010/main" val="316673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my family and friends.</a:t>
            </a:r>
            <a:r>
              <a:rPr lang="en-US" i="1" dirty="0"/>
              <a:t>,</a:t>
            </a:r>
            <a:r>
              <a:rPr lang="en-US" i="0" dirty="0"/>
              <a:t> these </a:t>
            </a:r>
            <a:r>
              <a:rPr lang="en-US" dirty="0"/>
              <a:t>are the civil society organizations where many in my community have been lucky this year to have garnered support. According to Timothy Worth, mediating institutions promote a “sense of individual and shared responsibility, identity, relationality, accountability, and capacity to manage conflict.” Paraphrasing my dissertation and Denhardt &amp; Denhardt’s </a:t>
            </a:r>
            <a:r>
              <a:rPr lang="en-US" i="1" dirty="0"/>
              <a:t>New Public Service, ‘</a:t>
            </a:r>
            <a:r>
              <a:rPr lang="en-US" dirty="0"/>
              <a:t>civil society….includes the family and other institutions that mediate the desires and interests of citizens and … provide experiences that will better prepare those citizens for action in the larger political system’. Mediating institutions include labor unions, professional groups, religious organizations, civic associations, clubs of volunteers, social groups and athletic teams that ‘help establish connections between the individual and the larger society….[where] people need to work out their personal interests in the context of community concerns’ (2007, pp. 33-34).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Cedar Lane and AIM, both located in Montgomery County, are exemplars of these characteristics. Cedar Lane is a liberal protestant church centered on “</a:t>
            </a:r>
            <a:r>
              <a:rPr lang="en-US" b="0" i="0" dirty="0">
                <a:solidFill>
                  <a:srgbClr val="000000"/>
                </a:solidFill>
                <a:effectLst/>
                <a:latin typeface="Crimson Text"/>
              </a:rPr>
              <a:t>love and support [to] one another” that enables more ‘support [to] the local community and beyond’  “to build a more just world.” Cedar Lane is a founding member of AIM, the first suburban affiliate of the interfaith, broad-based organizing network called the Industrial Areas Foundation. Cedar Lane and  AIM members have been </a:t>
            </a:r>
            <a:r>
              <a:rPr lang="en-US" dirty="0"/>
              <a:t>participating in social action to identify and address pandemic-related problems that none of us as individuals could address alone. These shared experiences have helped console our personal grief this year and sharpen our focus on larger societal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59. Fort, Timothy L. “Corporation as Mediating Institution: An Efficacious Synthesis of Stakeholder Theory and Corporate Constituency Statutes.” Notre Dame Law Review, vol. 73, no. 1, 1997, p. 175. 60. </a:t>
            </a:r>
            <a:r>
              <a:rPr lang="en-US" dirty="0" err="1"/>
              <a:t>Zaharna</a:t>
            </a:r>
            <a:r>
              <a:rPr lang="en-US" dirty="0"/>
              <a:t>, R.S. “Diversity in Publics and Diplomacy.” Working Paper, Project “Diplomacy in the 21st Century,” no. 15, Stiftung </a:t>
            </a:r>
            <a:r>
              <a:rPr lang="en-US" dirty="0" err="1"/>
              <a:t>Wissenschaft</a:t>
            </a:r>
            <a:r>
              <a:rPr lang="en-US" dirty="0"/>
              <a:t> und </a:t>
            </a:r>
            <a:r>
              <a:rPr lang="en-US" dirty="0" err="1"/>
              <a:t>Politik</a:t>
            </a:r>
            <a:r>
              <a:rPr lang="en-US" dirty="0"/>
              <a:t> (SWP)/German Institute for International and Security Affairs,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Participation is a “mediating institution” (Berger and Neuhaus 1996; </a:t>
            </a:r>
            <a:r>
              <a:rPr lang="en-US" dirty="0" err="1"/>
              <a:t>Lando</a:t>
            </a:r>
            <a:r>
              <a:rPr lang="en-US" dirty="0"/>
              <a:t> 1999 ) through which a synergistic climate contributes to problem solving ( Lawrence and </a:t>
            </a:r>
            <a:r>
              <a:rPr lang="en-US" dirty="0" err="1"/>
              <a:t>Deagen</a:t>
            </a:r>
            <a:r>
              <a:rPr lang="en-US" dirty="0"/>
              <a:t> 2001 ).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(Wang &amp; Wart, 2007, When Public Participation in Administration Leads to Trust) (Trent 2018 p. 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645F204-3DB4-40FB-95BD-E2CFA6649831}" type="slidenum">
              <a:rPr lang="en-US" smtClean="0"/>
              <a:t>3</a:t>
            </a:fld>
            <a:endParaRPr lang="en-US"/>
          </a:p>
        </p:txBody>
      </p:sp>
    </p:spTree>
    <p:extLst>
      <p:ext uri="{BB962C8B-B14F-4D97-AF65-F5344CB8AC3E}">
        <p14:creationId xmlns:p14="http://schemas.microsoft.com/office/powerpoint/2010/main" val="393921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Physical </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distancing during COVID-19 has required retooling of our </a:t>
            </a:r>
            <a:r>
              <a:rPr lang="en-US" dirty="0"/>
              <a:t>communication modes to remain social while distant; community-based mediating institutions have bridged us, virtually and safely. Cedar Lane and AIM have used YouTube and Zoom to keep people connected, motivated, and engaged. They have spurred collective action to address the oppressive experience of s</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ystemic racism, economic recession, and climate change during the pandemic, shoring up </a:t>
            </a:r>
            <a:r>
              <a:rPr lang="en-US" dirty="0"/>
              <a:t>county government services and pushing for racial equity and social justice reforms.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645F204-3DB4-40FB-95BD-E2CFA6649831}" type="slidenum">
              <a:rPr lang="en-US" smtClean="0"/>
              <a:t>4</a:t>
            </a:fld>
            <a:endParaRPr lang="en-US"/>
          </a:p>
        </p:txBody>
      </p:sp>
    </p:spTree>
    <p:extLst>
      <p:ext uri="{BB962C8B-B14F-4D97-AF65-F5344CB8AC3E}">
        <p14:creationId xmlns:p14="http://schemas.microsoft.com/office/powerpoint/2010/main" val="71988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Wingdings" panose="05000000000000000000" pitchFamily="2" charset="2"/>
              <a:buNone/>
            </a:pPr>
            <a:r>
              <a:rPr lang="en-US" sz="1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 the past eight months, I have observed at least 15 mediating processes in the Cedar Lane and wider AIM communities. This short talk allows only a list. A few examples, in the green font, will be discussed. </a:t>
            </a:r>
          </a:p>
          <a:p>
            <a:pPr marR="0" indent="-457200">
              <a:lnSpc>
                <a:spcPct val="107000"/>
              </a:lnSpc>
              <a:spcBef>
                <a:spcPts val="0"/>
              </a:spcBef>
              <a:spcAft>
                <a:spcPts val="800"/>
              </a:spcAft>
              <a:buFont typeface="Wingdings" panose="05000000000000000000" pitchFamily="2" charset="2"/>
              <a:buChar char="Ø"/>
            </a:pPr>
            <a:r>
              <a:rPr lang="en-US" sz="1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ostering democratic governance </a:t>
            </a:r>
          </a:p>
          <a:p>
            <a:pPr marR="0" indent="-457200">
              <a:lnSpc>
                <a:spcPct val="107000"/>
              </a:lnSpc>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Being accountable, socially responsible, including as a dimension of leadership</a:t>
            </a:r>
          </a:p>
          <a:p>
            <a:pPr marR="0" indent="-457200">
              <a:lnSpc>
                <a:spcPct val="107000"/>
              </a:lnSpc>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Relational and transformational dialogue, e.g., listening to more than talking at, deliberating how to cope, hope and change</a:t>
            </a:r>
          </a:p>
          <a:p>
            <a:pPr marR="0" indent="-457200">
              <a:lnSpc>
                <a:spcPct val="107000"/>
              </a:lnSpc>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Direct service delivery (distributing food, money, shelter to the needy)</a:t>
            </a:r>
          </a:p>
          <a:p>
            <a:pPr marR="0" indent="-457200">
              <a:lnSpc>
                <a:spcPct val="107000"/>
              </a:lnSpc>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Environmental ministry and stewardship</a:t>
            </a:r>
          </a:p>
          <a:p>
            <a:pPr marR="0" indent="-457200">
              <a:spcBef>
                <a:spcPts val="0"/>
              </a:spcBef>
              <a:spcAft>
                <a:spcPts val="800"/>
              </a:spcAft>
              <a:buFont typeface="Wingdings" panose="05000000000000000000" pitchFamily="2" charset="2"/>
              <a:buChar char="Ø"/>
            </a:pPr>
            <a:r>
              <a:rPr lang="en-US" sz="1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P</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astoral care-giving</a:t>
            </a:r>
          </a:p>
          <a:p>
            <a:endParaRPr lang="en-US" dirty="0"/>
          </a:p>
        </p:txBody>
      </p:sp>
      <p:sp>
        <p:nvSpPr>
          <p:cNvPr id="4" name="Slide Number Placeholder 3"/>
          <p:cNvSpPr>
            <a:spLocks noGrp="1"/>
          </p:cNvSpPr>
          <p:nvPr>
            <p:ph type="sldNum" sz="quarter" idx="5"/>
          </p:nvPr>
        </p:nvSpPr>
        <p:spPr/>
        <p:txBody>
          <a:bodyPr/>
          <a:lstStyle/>
          <a:p>
            <a:fld id="{9645F204-3DB4-40FB-95BD-E2CFA6649831}" type="slidenum">
              <a:rPr lang="en-US" smtClean="0"/>
              <a:t>5</a:t>
            </a:fld>
            <a:endParaRPr lang="en-US"/>
          </a:p>
        </p:txBody>
      </p:sp>
    </p:spTree>
    <p:extLst>
      <p:ext uri="{BB962C8B-B14F-4D97-AF65-F5344CB8AC3E}">
        <p14:creationId xmlns:p14="http://schemas.microsoft.com/office/powerpoint/2010/main" val="64175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indent="-457200">
              <a:lnSpc>
                <a:spcPct val="107000"/>
              </a:lnSpc>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Sharing spiritual and musical traditions</a:t>
            </a:r>
          </a:p>
          <a:p>
            <a:pPr marR="0" indent="-457200">
              <a:spcBef>
                <a:spcPts val="0"/>
              </a:spcBef>
              <a:spcAft>
                <a:spcPts val="800"/>
              </a:spcAft>
              <a:buFont typeface="Wingdings" panose="05000000000000000000" pitchFamily="2" charset="2"/>
              <a:buChar char="Ø"/>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A</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dvocating moral public policy</a:t>
            </a:r>
          </a:p>
          <a:p>
            <a:pPr marR="0" indent="-457200">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Strengthening families and cross-generational ties</a:t>
            </a:r>
          </a:p>
          <a:p>
            <a:pPr marR="0" indent="-457200">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Increasing participation, inclusion, collaboration</a:t>
            </a:r>
          </a:p>
          <a:p>
            <a:pPr marR="0" indent="-457200">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Deve</a:t>
            </a: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loping</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technical capacity</a:t>
            </a:r>
          </a:p>
          <a:p>
            <a:pPr marR="0" indent="-457200">
              <a:lnSpc>
                <a:spcPct val="107000"/>
              </a:lnSpc>
              <a:spcBef>
                <a:spcPts val="0"/>
              </a:spcBef>
              <a:spcAft>
                <a:spcPts val="800"/>
              </a:spcAft>
              <a:buFont typeface="Wingdings" panose="05000000000000000000" pitchFamily="2" charset="2"/>
              <a:buChar char="Ø"/>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F</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ostering safety</a:t>
            </a:r>
          </a:p>
          <a:p>
            <a:pPr marR="0" indent="-457200">
              <a:lnSpc>
                <a:spcPct val="107000"/>
              </a:lnSpc>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Searching for belonging</a:t>
            </a:r>
          </a:p>
          <a:p>
            <a:pPr marR="0" indent="-457200">
              <a:lnSpc>
                <a:spcPct val="107000"/>
              </a:lnSpc>
              <a:spcBef>
                <a:spcPts val="0"/>
              </a:spcBef>
              <a:spcAft>
                <a:spcPts val="800"/>
              </a:spcAft>
              <a:buFont typeface="Wingdings" panose="05000000000000000000" pitchFamily="2" charset="2"/>
              <a:buChar char="Ø"/>
            </a:pP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Being humble, appreciative, </a:t>
            </a: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grateful</a:t>
            </a:r>
            <a:endPar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5F204-3DB4-40FB-95BD-E2CFA6649831}" type="slidenum">
              <a:rPr lang="en-US" smtClean="0"/>
              <a:t>6</a:t>
            </a:fld>
            <a:endParaRPr lang="en-US"/>
          </a:p>
        </p:txBody>
      </p:sp>
    </p:spTree>
    <p:extLst>
      <p:ext uri="{BB962C8B-B14F-4D97-AF65-F5344CB8AC3E}">
        <p14:creationId xmlns:p14="http://schemas.microsoft.com/office/powerpoint/2010/main" val="129234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Sunday, May 31</a:t>
            </a:r>
            <a:r>
              <a:rPr lang="en-US" baseline="30000" dirty="0"/>
              <a:t>st</a:t>
            </a:r>
            <a:r>
              <a:rPr lang="en-US" dirty="0"/>
              <a:t> service of Cedar Lane livestreamed on YouTube is entitled “Poverty Amidst the Pandemic: A Moral Response.” @38:37 </a:t>
            </a:r>
            <a:r>
              <a:rPr lang="en-US" dirty="0">
                <a:hlinkClick r:id="rId3"/>
              </a:rPr>
              <a:t>https://www.youtube.com/watch?v=QUOYf9mE8IA</a:t>
            </a:r>
            <a:r>
              <a:rPr lang="en-US" dirty="0"/>
              <a:t>. I’ll play a couple of minutes of the recording to show how Cedar Lane’s participation in the national Poor People’s Campaign demonstrates advocacy of moral public policy, fostering democratic governance, prompting many viewers to donate to the weekly Share The Plate and to join the ministers in subsequent marches in DC with the campaign. It and the service also engaged children, strengthening families and cross-generational ties, and involved sh</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aring spiritual and musical traditions. I’d also note that </a:t>
            </a:r>
            <a:r>
              <a:rPr lang="en-US" dirty="0"/>
              <a:t>Cedar Lane began livestreaming services on YouTube prior to the covid-19 pandemic, but by mid-2020, the all-volunteer AV Team had developed extensive skills in Open Broadcaster Software, the Acapella musical performance app, anti-virus procedures, and tech support.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July 12</a:t>
            </a:r>
            <a:r>
              <a:rPr lang="en-US" baseline="30000" dirty="0"/>
              <a:t>th</a:t>
            </a:r>
            <a:r>
              <a:rPr lang="en-US" dirty="0"/>
              <a:t> service included an ongoing AIM campaign to modernize the highly ethnically diverse and mostly lower-income South Lake Elementary School in mid-county Gaithersburg, Maryland.  AIM’s advocacy has been directed to the millions of dollars in capital funding needed to reconstruct the campus. Here is a short clip from AIM’s YouTube, “The Story of South Lake.”  </a:t>
            </a:r>
            <a:r>
              <a:rPr lang="en-US" dirty="0">
                <a:hlinkClick r:id="rId4"/>
              </a:rPr>
              <a:t>https://actioninmontgomery.org/southlake/</a:t>
            </a:r>
            <a:r>
              <a:rPr lang="en-US" dirty="0"/>
              <a:t> . You get the idea. The congregation’s response, participation in another Share The Plate and an email campaign to the County Council,  are also examples of b</a:t>
            </a:r>
            <a:r>
              <a:rPr lang="en-US" sz="1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eing accountable, socially responsible, including as a dimension of leadership, of </a:t>
            </a:r>
            <a:r>
              <a:rPr lang="en-US" dirty="0"/>
              <a:t>strengthening families and cross-generational ties, and of fostering democratic governance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principal mediational process of AIM and the IAF is relational organizing, a foundation of  which is “building interpersonal relationships that can be mobilized for collective action,” according to Erhardt </a:t>
            </a:r>
            <a:r>
              <a:rPr lang="en-US" dirty="0" err="1"/>
              <a:t>Graeff</a:t>
            </a:r>
            <a:r>
              <a:rPr lang="en-US" dirty="0"/>
              <a:t> and in my own experience for 15 years as a volunteer leader with AIM. AIM and other IAF organizations ‘bring[] together community residents drawn from its various faith houses to deliberate community needs and capabilities. Out of these discussions, a commitment emerges to act to achieve winnable goals that can improve the community,’ as explained by Mark Warren.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Louise Green, a United Church of Christ minister, has directed social justice ministries at various UU congregations, and is a community organizer with more than a decade with the Industrial Areas Foundation. She writes that the first and second principles of Unitarian Universalism are affirming the inherent worth and dignity of every person and promoting justice, equity and compassion in human relations. In this context, especially in large congregations with bureaucratic structures, close relationships between individuals are often sacrificed. Relational organizing temporizes that tendency and can even be transformative. In times of crisis within and around a congregation, individual relationships and a relational culture offer people space to be flexible and responsive to growing or changing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posed several questions to AIM’s lead organizer about relational organizing during the covid-19 pandemic. On the challenge of k</a:t>
            </a:r>
            <a:r>
              <a:rPr lang="en-US" sz="1800" dirty="0">
                <a:solidFill>
                  <a:srgbClr val="500050"/>
                </a:solidFill>
                <a:effectLst/>
                <a:latin typeface="Arial" panose="020B0604020202020204" pitchFamily="34" charset="0"/>
                <a:ea typeface="Times New Roman" panose="02020603050405020304" pitchFamily="18" charset="0"/>
                <a:cs typeface="Times New Roman" panose="02020603050405020304" pitchFamily="18" charset="0"/>
              </a:rPr>
              <a:t>eeping in contact with member congregations and individual leaders, she responded that in </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some ways it’s been easier to get geographically disparate people together on a regular basis on Zoom and for people to come to, for instance, political meetings with elected officials in the middle of the day. She doesn't think they're staying in as good touch with leaders--partially because of her and her co-organizer’s child care responsibilities, and there is only so much Zooming and YouTube streaming you can do without going crazy. She reflected that there is also something intangibly irreplaceable about sitting with someone in their kitchen and talking to them. Some people fell further away, and it is much harder to build new trusting relationships virtually. And as far as public impact goes, she noted that AIM has had larger attendance at countywide actions and more press coverage because it's easy for the press just to watch online, and AIM action teams can bring together people of more diverse backgrounds, particularly since they don't have to drive long distances across the county to get to the meetings. She rated</a:t>
            </a:r>
            <a:r>
              <a:rPr lang="en-US" sz="1800" dirty="0">
                <a:solidFill>
                  <a:srgbClr val="500050"/>
                </a:solidFill>
                <a:effectLst/>
                <a:latin typeface="Arial" panose="020B0604020202020204" pitchFamily="34" charset="0"/>
                <a:ea typeface="Times New Roman" panose="02020603050405020304" pitchFamily="18" charset="0"/>
                <a:cs typeface="Times New Roman" panose="02020603050405020304" pitchFamily="18" charset="0"/>
              </a:rPr>
              <a:t> the effectiveness of virtual technology for individual meetings as </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low, middling for actions with public officials, and higher for actions including press conferences.</a:t>
            </a:r>
          </a:p>
          <a:p>
            <a:pPr marL="0" marR="0">
              <a:lnSpc>
                <a:spcPct val="107000"/>
              </a:lnSpc>
              <a:spcBef>
                <a:spcPts val="0"/>
              </a:spcBef>
              <a:spcAft>
                <a:spcPts val="0"/>
              </a:spcAft>
            </a:pPr>
            <a:endPar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Yes, there are shortcomings to virtual relational and community organizing as well as other virtual social justice efforts among faith-based institutions, but their advantages outweigh their disadvantages. They are safer, and in some cases increase diversity of participation and inclusion. As more in Generation Z take leadership positions, mediating pandemics and other future crises will increasingly be situated in virtual spaces.</a:t>
            </a:r>
          </a:p>
          <a:p>
            <a:pPr marL="0" marR="0">
              <a:lnSpc>
                <a:spcPct val="107000"/>
              </a:lnSpc>
              <a:spcBef>
                <a:spcPts val="0"/>
              </a:spcBef>
              <a:spcAft>
                <a:spcPts val="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(52-53, Warren, Faith and Leadership in the Inner City: How Social Capital Contributes to Democratic Renewal, in Smidt, ed., 2003).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Erhardt </a:t>
            </a:r>
            <a:r>
              <a:rPr lang="en-US" dirty="0" err="1"/>
              <a:t>Graeff</a:t>
            </a:r>
            <a:r>
              <a:rPr lang="en-US" dirty="0"/>
              <a:t>  2018, 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co-director of Metro IAF, Michael </a:t>
            </a:r>
            <a:r>
              <a:rPr lang="en-US" dirty="0" err="1"/>
              <a:t>Gecan</a:t>
            </a:r>
            <a:r>
              <a:rPr lang="en-US" dirty="0"/>
              <a:t> wrote in Effective Organizing for Congregational Renewal (2008) of the four tools to build a relational culture and stir energy, commitment and organizational accountability to effect community change: individual meetings; power (relational) analysis; teaching and training; and action and evaluation. </a:t>
            </a:r>
          </a:p>
          <a:p>
            <a:endParaRPr lang="en-US" dirty="0"/>
          </a:p>
        </p:txBody>
      </p:sp>
      <p:sp>
        <p:nvSpPr>
          <p:cNvPr id="4" name="Slide Number Placeholder 3"/>
          <p:cNvSpPr>
            <a:spLocks noGrp="1"/>
          </p:cNvSpPr>
          <p:nvPr>
            <p:ph type="sldNum" sz="quarter" idx="5"/>
          </p:nvPr>
        </p:nvSpPr>
        <p:spPr/>
        <p:txBody>
          <a:bodyPr/>
          <a:lstStyle/>
          <a:p>
            <a:fld id="{9645F204-3DB4-40FB-95BD-E2CFA6649831}" type="slidenum">
              <a:rPr lang="en-US" smtClean="0"/>
              <a:t>7</a:t>
            </a:fld>
            <a:endParaRPr lang="en-US"/>
          </a:p>
        </p:txBody>
      </p:sp>
    </p:spTree>
    <p:extLst>
      <p:ext uri="{BB962C8B-B14F-4D97-AF65-F5344CB8AC3E}">
        <p14:creationId xmlns:p14="http://schemas.microsoft.com/office/powerpoint/2010/main" val="55276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been a privilege to share some of this research with you.</a:t>
            </a:r>
          </a:p>
          <a:p>
            <a:endParaRPr lang="en-US" sz="1800" i="0" dirty="0">
              <a:solidFill>
                <a:srgbClr val="000000"/>
              </a:solidFill>
              <a:effectLst/>
              <a:latin typeface="Calibri" panose="020F0502020204030204" pitchFamily="34" charset="0"/>
            </a:endParaRPr>
          </a:p>
          <a:p>
            <a:r>
              <a:rPr lang="en-US" sz="1800" i="0" dirty="0">
                <a:solidFill>
                  <a:srgbClr val="000000"/>
                </a:solidFill>
                <a:effectLst/>
                <a:latin typeface="Calibri" panose="020F0502020204030204" pitchFamily="34" charset="0"/>
              </a:rPr>
              <a:t>I look forward to our discussion today and off-line.</a:t>
            </a:r>
            <a:endParaRPr lang="en-US" i="0" dirty="0"/>
          </a:p>
        </p:txBody>
      </p:sp>
      <p:sp>
        <p:nvSpPr>
          <p:cNvPr id="4" name="Slide Number Placeholder 3"/>
          <p:cNvSpPr>
            <a:spLocks noGrp="1"/>
          </p:cNvSpPr>
          <p:nvPr>
            <p:ph type="sldNum" sz="quarter" idx="5"/>
          </p:nvPr>
        </p:nvSpPr>
        <p:spPr/>
        <p:txBody>
          <a:bodyPr/>
          <a:lstStyle/>
          <a:p>
            <a:fld id="{1640F1E6-070D-432B-888A-9B1FDAB9427C}" type="slidenum">
              <a:rPr lang="en-US" smtClean="0"/>
              <a:t>8</a:t>
            </a:fld>
            <a:endParaRPr lang="en-US"/>
          </a:p>
        </p:txBody>
      </p:sp>
    </p:spTree>
    <p:extLst>
      <p:ext uri="{BB962C8B-B14F-4D97-AF65-F5344CB8AC3E}">
        <p14:creationId xmlns:p14="http://schemas.microsoft.com/office/powerpoint/2010/main" val="360645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95A6-AF39-46BF-BFD8-0D58B04B1E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B33E8-1359-462B-A180-524CF7A38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33D452-4C16-4F4D-87E4-5ABE1B3209C8}"/>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5" name="Footer Placeholder 4">
            <a:extLst>
              <a:ext uri="{FF2B5EF4-FFF2-40B4-BE49-F238E27FC236}">
                <a16:creationId xmlns:a16="http://schemas.microsoft.com/office/drawing/2014/main" id="{7EBA8F1E-2D01-4994-B761-5A3BEA2A9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CF978-AD71-4E05-A02A-85DE0A23EC30}"/>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425667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4B9D-A7F3-46C5-9536-8C529F4C9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BB02C8-928F-4FB3-9874-CEF39870E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2BDDA-9AE6-47AD-9471-C91A2753CC93}"/>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5" name="Footer Placeholder 4">
            <a:extLst>
              <a:ext uri="{FF2B5EF4-FFF2-40B4-BE49-F238E27FC236}">
                <a16:creationId xmlns:a16="http://schemas.microsoft.com/office/drawing/2014/main" id="{612AB675-AC3B-4368-B522-6022B1F78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CCF7D-481B-4341-987D-6458D3E0A49D}"/>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254527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7A2C0-DC28-4882-A582-EEE474910A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FD854-DA55-4CF7-ADF3-872D71C37D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041F2-BDDE-477B-AB6C-1B2915DA9873}"/>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5" name="Footer Placeholder 4">
            <a:extLst>
              <a:ext uri="{FF2B5EF4-FFF2-40B4-BE49-F238E27FC236}">
                <a16:creationId xmlns:a16="http://schemas.microsoft.com/office/drawing/2014/main" id="{F349AF94-7C7F-4CEC-8A1D-753701392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8C736-E522-4774-939A-E403F519BBCA}"/>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77585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5DC4-4A01-4B74-A8A6-34C41D160F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7AACCC-AC12-4D37-8247-7992CBE12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38141-E575-4505-9337-0E1812B1AB11}"/>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5" name="Footer Placeholder 4">
            <a:extLst>
              <a:ext uri="{FF2B5EF4-FFF2-40B4-BE49-F238E27FC236}">
                <a16:creationId xmlns:a16="http://schemas.microsoft.com/office/drawing/2014/main" id="{06169FC6-4A7F-4657-AD80-11A99595E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F53BE-07AF-4B95-847D-7B1E662E6CFD}"/>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44856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98B8-C6E4-46C1-B018-55839CDA0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5F053-B54E-4E2B-BBFE-9F1356A8C8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1F904-3E46-408E-91B7-615DA8FBD62A}"/>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5" name="Footer Placeholder 4">
            <a:extLst>
              <a:ext uri="{FF2B5EF4-FFF2-40B4-BE49-F238E27FC236}">
                <a16:creationId xmlns:a16="http://schemas.microsoft.com/office/drawing/2014/main" id="{6C30CD28-D86E-458E-8F52-E4D92E0A3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0A94C-1A12-430B-83F0-DFB60E42AF40}"/>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200188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C54A-0DBB-4361-B727-14FB30964F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3B229-FA35-482F-942C-330FFE0668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431AC-AEC4-48DC-9E18-4894D3CB0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A0B8FC-FC84-41FC-8ABE-FE0BA6DE44AA}"/>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6" name="Footer Placeholder 5">
            <a:extLst>
              <a:ext uri="{FF2B5EF4-FFF2-40B4-BE49-F238E27FC236}">
                <a16:creationId xmlns:a16="http://schemas.microsoft.com/office/drawing/2014/main" id="{AFED4AB5-F6A3-4CC9-A889-5C8160E3D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DE583-270D-4071-86AD-697C84AB9371}"/>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13650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4C69-2C15-40A6-9EAB-EEB72ED394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3847F4-D0ED-40F1-B007-22B0C2701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67489-3D0A-4708-956E-676D8B4479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912845-39D7-4D00-9FBF-08F3D5AB0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0FCCF-995B-4686-912E-5254E014BA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D0E9A1-F270-47D6-8998-2A921A758AA0}"/>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8" name="Footer Placeholder 7">
            <a:extLst>
              <a:ext uri="{FF2B5EF4-FFF2-40B4-BE49-F238E27FC236}">
                <a16:creationId xmlns:a16="http://schemas.microsoft.com/office/drawing/2014/main" id="{4120FB6C-E913-495D-9A75-4993214A29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4CAEF2-21AF-452B-BB22-0FE7D72F5806}"/>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104498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1F36-B2DB-419E-9F22-839EF18ED0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65BB2-8518-4A36-91D3-E4D7B8EE0B50}"/>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4" name="Footer Placeholder 3">
            <a:extLst>
              <a:ext uri="{FF2B5EF4-FFF2-40B4-BE49-F238E27FC236}">
                <a16:creationId xmlns:a16="http://schemas.microsoft.com/office/drawing/2014/main" id="{2E2FC657-4EE4-4203-AB5C-81916F7A1B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DB823F-98E3-44FE-A4FC-73BCD536FD84}"/>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50170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C5D37-D68E-4C27-9F25-ED1C9D8CA794}"/>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3" name="Footer Placeholder 2">
            <a:extLst>
              <a:ext uri="{FF2B5EF4-FFF2-40B4-BE49-F238E27FC236}">
                <a16:creationId xmlns:a16="http://schemas.microsoft.com/office/drawing/2014/main" id="{833A3231-609E-4A37-B95B-0A50082689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EDE446-90A9-4FB9-BC9C-95ED441C59D6}"/>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299029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D59-4300-4159-A3A2-7DF41C107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2FA192-D146-4513-A063-9FF64607E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1BCEBB-5007-4D35-81DD-3F4A73CB5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F7EC2-BCF7-4EAE-9406-43F34318015F}"/>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6" name="Footer Placeholder 5">
            <a:extLst>
              <a:ext uri="{FF2B5EF4-FFF2-40B4-BE49-F238E27FC236}">
                <a16:creationId xmlns:a16="http://schemas.microsoft.com/office/drawing/2014/main" id="{1117523B-FD34-40ED-ADF0-1E28BCCFA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110D0-6EBA-486E-A557-1E700C44C41A}"/>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226884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7346-673B-4064-9F44-8105CC7A15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4EBB12-1837-4B28-AE2D-240416DFC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C469D0-2775-403B-9B06-B0D445B55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BD39A-4CE8-41D0-949E-779C88989104}"/>
              </a:ext>
            </a:extLst>
          </p:cNvPr>
          <p:cNvSpPr>
            <a:spLocks noGrp="1"/>
          </p:cNvSpPr>
          <p:nvPr>
            <p:ph type="dt" sz="half" idx="10"/>
          </p:nvPr>
        </p:nvSpPr>
        <p:spPr/>
        <p:txBody>
          <a:bodyPr/>
          <a:lstStyle/>
          <a:p>
            <a:fld id="{6F6CDE90-49EA-4ABD-890E-15F050C4F67D}" type="datetimeFigureOut">
              <a:rPr lang="en-US" smtClean="0"/>
              <a:t>12/16/2020</a:t>
            </a:fld>
            <a:endParaRPr lang="en-US"/>
          </a:p>
        </p:txBody>
      </p:sp>
      <p:sp>
        <p:nvSpPr>
          <p:cNvPr id="6" name="Footer Placeholder 5">
            <a:extLst>
              <a:ext uri="{FF2B5EF4-FFF2-40B4-BE49-F238E27FC236}">
                <a16:creationId xmlns:a16="http://schemas.microsoft.com/office/drawing/2014/main" id="{67B632A1-F06C-4103-94F8-B62587D68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8A964-A096-49D4-AAFE-78923B357A46}"/>
              </a:ext>
            </a:extLst>
          </p:cNvPr>
          <p:cNvSpPr>
            <a:spLocks noGrp="1"/>
          </p:cNvSpPr>
          <p:nvPr>
            <p:ph type="sldNum" sz="quarter" idx="12"/>
          </p:nvPr>
        </p:nvSpPr>
        <p:spPr/>
        <p:txBody>
          <a:bodyPr/>
          <a:lstStyle/>
          <a:p>
            <a:fld id="{64C154B6-6ED3-4207-8AEE-D0A664269E59}" type="slidenum">
              <a:rPr lang="en-US" smtClean="0"/>
              <a:t>‹#›</a:t>
            </a:fld>
            <a:endParaRPr lang="en-US"/>
          </a:p>
        </p:txBody>
      </p:sp>
    </p:spTree>
    <p:extLst>
      <p:ext uri="{BB962C8B-B14F-4D97-AF65-F5344CB8AC3E}">
        <p14:creationId xmlns:p14="http://schemas.microsoft.com/office/powerpoint/2010/main" val="293020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ACBCB-12B0-46F9-81A5-5E14AEA54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2EA30-5ACA-4360-BFEB-28F66CBF55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621A6-40E8-4EE2-9E88-64103E208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CDE90-49EA-4ABD-890E-15F050C4F67D}" type="datetimeFigureOut">
              <a:rPr lang="en-US" smtClean="0"/>
              <a:t>12/16/2020</a:t>
            </a:fld>
            <a:endParaRPr lang="en-US"/>
          </a:p>
        </p:txBody>
      </p:sp>
      <p:sp>
        <p:nvSpPr>
          <p:cNvPr id="5" name="Footer Placeholder 4">
            <a:extLst>
              <a:ext uri="{FF2B5EF4-FFF2-40B4-BE49-F238E27FC236}">
                <a16:creationId xmlns:a16="http://schemas.microsoft.com/office/drawing/2014/main" id="{28041264-F6DE-44B2-81DD-33D9067F4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AF46E6-9914-4E25-A4E6-07126FCDB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154B6-6ED3-4207-8AEE-D0A664269E59}" type="slidenum">
              <a:rPr lang="en-US" smtClean="0"/>
              <a:t>‹#›</a:t>
            </a:fld>
            <a:endParaRPr lang="en-US"/>
          </a:p>
        </p:txBody>
      </p:sp>
    </p:spTree>
    <p:extLst>
      <p:ext uri="{BB962C8B-B14F-4D97-AF65-F5344CB8AC3E}">
        <p14:creationId xmlns:p14="http://schemas.microsoft.com/office/powerpoint/2010/main" val="1715548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UOYf9mE8I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ctioninmontgomery.org/southlak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F77994-5649-4AE8-BE47-38EF11C4AD14}"/>
              </a:ext>
            </a:extLst>
          </p:cNvPr>
          <p:cNvSpPr>
            <a:spLocks noGrp="1"/>
          </p:cNvSpPr>
          <p:nvPr>
            <p:ph type="subTitle" idx="1"/>
          </p:nvPr>
        </p:nvSpPr>
        <p:spPr>
          <a:xfrm>
            <a:off x="2963741" y="3625724"/>
            <a:ext cx="5332738" cy="1692383"/>
          </a:xfrm>
        </p:spPr>
        <p:txBody>
          <a:bodyPr>
            <a:normAutofit/>
          </a:bodyPr>
          <a:lstStyle/>
          <a:p>
            <a:r>
              <a:rPr lang="en-US" dirty="0"/>
              <a:t>© 2020 Deborah L. Trent, Ph.D.</a:t>
            </a:r>
          </a:p>
          <a:p>
            <a:r>
              <a:rPr lang="en-US" dirty="0"/>
              <a:t>ARNOVA Conference, November 13, 2020</a:t>
            </a:r>
          </a:p>
          <a:p>
            <a:endParaRPr lang="en-US" dirty="0"/>
          </a:p>
          <a:p>
            <a:endParaRPr lang="en-US" dirty="0"/>
          </a:p>
        </p:txBody>
      </p:sp>
      <p:sp>
        <p:nvSpPr>
          <p:cNvPr id="2" name="Title 1">
            <a:extLst>
              <a:ext uri="{FF2B5EF4-FFF2-40B4-BE49-F238E27FC236}">
                <a16:creationId xmlns:a16="http://schemas.microsoft.com/office/drawing/2014/main" id="{E99A70D3-A263-4836-BE81-0B6CDAC44ED2}"/>
              </a:ext>
            </a:extLst>
          </p:cNvPr>
          <p:cNvSpPr>
            <a:spLocks noGrp="1"/>
          </p:cNvSpPr>
          <p:nvPr>
            <p:ph type="ctrTitle"/>
          </p:nvPr>
        </p:nvSpPr>
        <p:spPr>
          <a:xfrm>
            <a:off x="1286933" y="977048"/>
            <a:ext cx="9618133" cy="2960980"/>
          </a:xfrm>
        </p:spPr>
        <p:txBody>
          <a:bodyPr anchor="b">
            <a:prstTxWarp prst="textFadeLeft">
              <a:avLst/>
            </a:prstTxWarp>
            <a:normAutofit fontScale="90000"/>
          </a:bodyPr>
          <a:lstStyle/>
          <a:p>
            <a:pPr algn="l"/>
            <a:r>
              <a:rPr lang="en-US" sz="5600" dirty="0">
                <a:solidFill>
                  <a:srgbClr val="FFFFFF"/>
                </a:solidFill>
              </a:rPr>
              <a:t>Widening Participatory Dialogue</a:t>
            </a:r>
            <a:br>
              <a:rPr lang="en-US" sz="5600" dirty="0">
                <a:solidFill>
                  <a:srgbClr val="FFFFFF"/>
                </a:solidFill>
              </a:rPr>
            </a:br>
            <a:r>
              <a:rPr lang="en-US" sz="5600" dirty="0">
                <a:solidFill>
                  <a:srgbClr val="FFFFFF"/>
                </a:solidFill>
              </a:rPr>
              <a:t>to Improve public ENGAGEMENT </a:t>
            </a:r>
            <a:br>
              <a:rPr lang="en-US" sz="5600" dirty="0">
                <a:solidFill>
                  <a:srgbClr val="FFFFFF"/>
                </a:solidFill>
              </a:rPr>
            </a:br>
            <a:r>
              <a:rPr lang="en-US" sz="5600" dirty="0">
                <a:solidFill>
                  <a:srgbClr val="FFFFFF"/>
                </a:solidFill>
              </a:rPr>
              <a:t>AND program Impact</a:t>
            </a:r>
            <a:br>
              <a:rPr lang="en-US" sz="5600" dirty="0">
                <a:solidFill>
                  <a:srgbClr val="FFFFFF"/>
                </a:solidFill>
              </a:rPr>
            </a:br>
            <a:endParaRPr lang="en-US" sz="5600" dirty="0">
              <a:solidFill>
                <a:srgbClr val="FFFFFF"/>
              </a:solidFill>
            </a:endParaRPr>
          </a:p>
        </p:txBody>
      </p:sp>
      <p:pic>
        <p:nvPicPr>
          <p:cNvPr id="5" name="Picture 4">
            <a:extLst>
              <a:ext uri="{FF2B5EF4-FFF2-40B4-BE49-F238E27FC236}">
                <a16:creationId xmlns:a16="http://schemas.microsoft.com/office/drawing/2014/main" id="{461C0ACC-E04F-4A28-9951-78D078745ACA}"/>
              </a:ext>
            </a:extLst>
          </p:cNvPr>
          <p:cNvPicPr>
            <a:picLocks noChangeAspect="1"/>
          </p:cNvPicPr>
          <p:nvPr/>
        </p:nvPicPr>
        <p:blipFill>
          <a:blip r:embed="rId3"/>
          <a:stretch>
            <a:fillRect/>
          </a:stretch>
        </p:blipFill>
        <p:spPr>
          <a:xfrm>
            <a:off x="4365816" y="4872895"/>
            <a:ext cx="2665230" cy="1750300"/>
          </a:xfrm>
          <a:prstGeom prst="rect">
            <a:avLst/>
          </a:prstGeom>
        </p:spPr>
      </p:pic>
      <p:sp>
        <p:nvSpPr>
          <p:cNvPr id="9" name="Title 1">
            <a:extLst>
              <a:ext uri="{FF2B5EF4-FFF2-40B4-BE49-F238E27FC236}">
                <a16:creationId xmlns:a16="http://schemas.microsoft.com/office/drawing/2014/main" id="{691A736C-907B-413C-AD06-B53EBE6223BD}"/>
              </a:ext>
            </a:extLst>
          </p:cNvPr>
          <p:cNvSpPr txBox="1">
            <a:spLocks/>
          </p:cNvSpPr>
          <p:nvPr/>
        </p:nvSpPr>
        <p:spPr>
          <a:xfrm>
            <a:off x="818707" y="977048"/>
            <a:ext cx="9849293" cy="253291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500" dirty="0">
                <a:latin typeface="Calibri" panose="020F0502020204030204" pitchFamily="34" charset="0"/>
                <a:ea typeface="Times New Roman" panose="02020603050405020304" pitchFamily="18" charset="0"/>
                <a:cs typeface="Calibri" panose="020F0502020204030204" pitchFamily="34" charset="0"/>
              </a:rPr>
              <a:t>The Expanding Space for Faith-Based Mediating Institutions in the Time of COVID-19</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82570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7BB6611-DB24-4779-8728-961AAC6F81B6}"/>
              </a:ext>
            </a:extLst>
          </p:cNvPr>
          <p:cNvSpPr>
            <a:spLocks noGrp="1"/>
          </p:cNvSpPr>
          <p:nvPr>
            <p:ph type="subTitle" idx="1"/>
          </p:nvPr>
        </p:nvSpPr>
        <p:spPr/>
        <p:txBody>
          <a:bodyPr/>
          <a:lstStyle/>
          <a:p>
            <a:r>
              <a:rPr lang="en-US" dirty="0"/>
              <a:t> </a:t>
            </a:r>
          </a:p>
        </p:txBody>
      </p:sp>
      <p:pic>
        <p:nvPicPr>
          <p:cNvPr id="2050" name="Picture 2" descr="Coronavirus &amp; COVID-19 Overview: Symptoms, Risks, Prevention, Treatment &amp;  More">
            <a:extLst>
              <a:ext uri="{FF2B5EF4-FFF2-40B4-BE49-F238E27FC236}">
                <a16:creationId xmlns:a16="http://schemas.microsoft.com/office/drawing/2014/main" id="{08ECA332-7A44-4C9D-8F3E-EB7D64EEF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91470" y="1496969"/>
            <a:ext cx="3006356" cy="20042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54672D-F6FE-4B62-BC9D-65A692200EC5}"/>
              </a:ext>
            </a:extLst>
          </p:cNvPr>
          <p:cNvSpPr txBox="1"/>
          <p:nvPr/>
        </p:nvSpPr>
        <p:spPr>
          <a:xfrm>
            <a:off x="2174358" y="389492"/>
            <a:ext cx="8102009" cy="769441"/>
          </a:xfrm>
          <a:prstGeom prst="rect">
            <a:avLst/>
          </a:prstGeom>
          <a:noFill/>
        </p:spPr>
        <p:txBody>
          <a:bodyPr wrap="square">
            <a:spAutoFit/>
          </a:bodyPr>
          <a:lstStyle/>
          <a:p>
            <a:r>
              <a:rPr lang="en-US" sz="4400" dirty="0"/>
              <a:t>Not Just One, but </a:t>
            </a:r>
            <a:r>
              <a:rPr lang="en-US" sz="4400" b="1" dirty="0">
                <a:solidFill>
                  <a:srgbClr val="FF0000"/>
                </a:solidFill>
              </a:rPr>
              <a:t>Four</a:t>
            </a:r>
            <a:r>
              <a:rPr lang="en-US" sz="4400" dirty="0"/>
              <a:t> Pandemics</a:t>
            </a:r>
          </a:p>
        </p:txBody>
      </p:sp>
      <p:pic>
        <p:nvPicPr>
          <p:cNvPr id="2052" name="Picture 4" descr="MR Online | Recession on the horizon">
            <a:extLst>
              <a:ext uri="{FF2B5EF4-FFF2-40B4-BE49-F238E27FC236}">
                <a16:creationId xmlns:a16="http://schemas.microsoft.com/office/drawing/2014/main" id="{D2F4D04E-418B-489C-96C7-4D5B75759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794" y="3949076"/>
            <a:ext cx="3103935" cy="2382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DD9ACC-6AF5-4E58-B7CA-947732095ED8}"/>
              </a:ext>
            </a:extLst>
          </p:cNvPr>
          <p:cNvPicPr>
            <a:picLocks noChangeAspect="1"/>
          </p:cNvPicPr>
          <p:nvPr/>
        </p:nvPicPr>
        <p:blipFill>
          <a:blip r:embed="rId5"/>
          <a:stretch>
            <a:fillRect/>
          </a:stretch>
        </p:blipFill>
        <p:spPr>
          <a:xfrm>
            <a:off x="6530261" y="3839240"/>
            <a:ext cx="2917207" cy="2445488"/>
          </a:xfrm>
          <a:prstGeom prst="rect">
            <a:avLst/>
          </a:prstGeom>
        </p:spPr>
      </p:pic>
      <p:pic>
        <p:nvPicPr>
          <p:cNvPr id="7" name="Picture 6">
            <a:extLst>
              <a:ext uri="{FF2B5EF4-FFF2-40B4-BE49-F238E27FC236}">
                <a16:creationId xmlns:a16="http://schemas.microsoft.com/office/drawing/2014/main" id="{E6BF17D0-1DD8-49F7-8BCA-117C907B4380}"/>
              </a:ext>
            </a:extLst>
          </p:cNvPr>
          <p:cNvPicPr>
            <a:picLocks noChangeAspect="1"/>
          </p:cNvPicPr>
          <p:nvPr/>
        </p:nvPicPr>
        <p:blipFill>
          <a:blip r:embed="rId6"/>
          <a:stretch>
            <a:fillRect/>
          </a:stretch>
        </p:blipFill>
        <p:spPr>
          <a:xfrm>
            <a:off x="5876357" y="1394104"/>
            <a:ext cx="4066336" cy="2209965"/>
          </a:xfrm>
          <a:prstGeom prst="rect">
            <a:avLst/>
          </a:prstGeom>
        </p:spPr>
      </p:pic>
    </p:spTree>
    <p:extLst>
      <p:ext uri="{BB962C8B-B14F-4D97-AF65-F5344CB8AC3E}">
        <p14:creationId xmlns:p14="http://schemas.microsoft.com/office/powerpoint/2010/main" val="401886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92D7-9CE7-4712-A779-51823511DEF9}"/>
              </a:ext>
            </a:extLst>
          </p:cNvPr>
          <p:cNvSpPr>
            <a:spLocks noGrp="1"/>
          </p:cNvSpPr>
          <p:nvPr>
            <p:ph type="ctrTitle"/>
          </p:nvPr>
        </p:nvSpPr>
        <p:spPr>
          <a:xfrm>
            <a:off x="1460204" y="2881422"/>
            <a:ext cx="9144000" cy="946299"/>
          </a:xfrm>
        </p:spPr>
        <p:txBody>
          <a:bodyPr>
            <a:noAutofit/>
          </a:bodyPr>
          <a:lstStyle/>
          <a:p>
            <a:r>
              <a:rPr lang="en-US" sz="6600" i="1" dirty="0">
                <a:solidFill>
                  <a:schemeClr val="accent1"/>
                </a:solidFill>
                <a:effectLst>
                  <a:outerShdw blurRad="38100" dist="38100" dir="2700000" algn="tl">
                    <a:srgbClr val="000000">
                      <a:alpha val="43137"/>
                    </a:srgbClr>
                  </a:outerShdw>
                </a:effectLst>
              </a:rPr>
              <a:t>The Mediating Institutions</a:t>
            </a:r>
          </a:p>
        </p:txBody>
      </p:sp>
      <p:pic>
        <p:nvPicPr>
          <p:cNvPr id="8" name="Picture 7" descr="Text&#10;&#10;Description automatically generated">
            <a:extLst>
              <a:ext uri="{FF2B5EF4-FFF2-40B4-BE49-F238E27FC236}">
                <a16:creationId xmlns:a16="http://schemas.microsoft.com/office/drawing/2014/main" id="{8EC1C707-F783-45BA-A241-50D4427EC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42" y="850604"/>
            <a:ext cx="4937559" cy="1337764"/>
          </a:xfrm>
          <a:prstGeom prst="rect">
            <a:avLst/>
          </a:prstGeom>
        </p:spPr>
      </p:pic>
      <p:pic>
        <p:nvPicPr>
          <p:cNvPr id="9" name="Picture 8">
            <a:extLst>
              <a:ext uri="{FF2B5EF4-FFF2-40B4-BE49-F238E27FC236}">
                <a16:creationId xmlns:a16="http://schemas.microsoft.com/office/drawing/2014/main" id="{FEA3EA1B-4265-43D6-909F-134166372CA1}"/>
              </a:ext>
            </a:extLst>
          </p:cNvPr>
          <p:cNvPicPr>
            <a:picLocks noChangeAspect="1"/>
          </p:cNvPicPr>
          <p:nvPr/>
        </p:nvPicPr>
        <p:blipFill>
          <a:blip r:embed="rId4"/>
          <a:stretch>
            <a:fillRect/>
          </a:stretch>
        </p:blipFill>
        <p:spPr>
          <a:xfrm>
            <a:off x="5500577" y="473148"/>
            <a:ext cx="1915633" cy="1915633"/>
          </a:xfrm>
          <a:prstGeom prst="rect">
            <a:avLst/>
          </a:prstGeom>
        </p:spPr>
      </p:pic>
      <p:pic>
        <p:nvPicPr>
          <p:cNvPr id="12" name="Picture 11">
            <a:extLst>
              <a:ext uri="{FF2B5EF4-FFF2-40B4-BE49-F238E27FC236}">
                <a16:creationId xmlns:a16="http://schemas.microsoft.com/office/drawing/2014/main" id="{49692422-FC55-4E4D-9AD2-8F6965F121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799" y="4320361"/>
            <a:ext cx="4799601" cy="1858927"/>
          </a:xfrm>
          <a:prstGeom prst="rect">
            <a:avLst/>
          </a:prstGeom>
          <a:noFill/>
          <a:ln>
            <a:noFill/>
          </a:ln>
        </p:spPr>
      </p:pic>
      <p:pic>
        <p:nvPicPr>
          <p:cNvPr id="14" name="Picture 13">
            <a:extLst>
              <a:ext uri="{FF2B5EF4-FFF2-40B4-BE49-F238E27FC236}">
                <a16:creationId xmlns:a16="http://schemas.microsoft.com/office/drawing/2014/main" id="{01E273DE-A905-4782-A8AB-9CCE7418E4FD}"/>
              </a:ext>
            </a:extLst>
          </p:cNvPr>
          <p:cNvPicPr>
            <a:picLocks noChangeAspect="1"/>
          </p:cNvPicPr>
          <p:nvPr/>
        </p:nvPicPr>
        <p:blipFill>
          <a:blip r:embed="rId6"/>
          <a:stretch>
            <a:fillRect/>
          </a:stretch>
        </p:blipFill>
        <p:spPr>
          <a:xfrm>
            <a:off x="911324" y="4282566"/>
            <a:ext cx="4016867" cy="1733470"/>
          </a:xfrm>
          <a:prstGeom prst="rect">
            <a:avLst/>
          </a:prstGeom>
        </p:spPr>
      </p:pic>
      <p:pic>
        <p:nvPicPr>
          <p:cNvPr id="1026" name="Picture 2" descr="Erie VNA">
            <a:extLst>
              <a:ext uri="{FF2B5EF4-FFF2-40B4-BE49-F238E27FC236}">
                <a16:creationId xmlns:a16="http://schemas.microsoft.com/office/drawing/2014/main" id="{59D199E5-731C-44E8-85F1-0584AB7467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0915" y="963242"/>
            <a:ext cx="3717110" cy="80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80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45E9-B85D-499A-88E3-8F349C62C40B}"/>
              </a:ext>
            </a:extLst>
          </p:cNvPr>
          <p:cNvSpPr>
            <a:spLocks noGrp="1"/>
          </p:cNvSpPr>
          <p:nvPr>
            <p:ph type="title"/>
          </p:nvPr>
        </p:nvSpPr>
        <p:spPr/>
        <p:txBody>
          <a:bodyPr>
            <a:noAutofit/>
          </a:bodyPr>
          <a:lstStyle/>
          <a:p>
            <a:pPr algn="ctr"/>
            <a:r>
              <a:rPr lang="en-US" sz="4800" dirty="0"/>
              <a:t>CONTEXTUALING THE QUADRUPLE PANDEMIC</a:t>
            </a:r>
          </a:p>
        </p:txBody>
      </p:sp>
      <p:sp>
        <p:nvSpPr>
          <p:cNvPr id="3" name="Content Placeholder 2">
            <a:extLst>
              <a:ext uri="{FF2B5EF4-FFF2-40B4-BE49-F238E27FC236}">
                <a16:creationId xmlns:a16="http://schemas.microsoft.com/office/drawing/2014/main" id="{560C6653-200B-4629-BA70-2AE34F1C7E9F}"/>
              </a:ext>
            </a:extLst>
          </p:cNvPr>
          <p:cNvSpPr>
            <a:spLocks noGrp="1"/>
          </p:cNvSpPr>
          <p:nvPr>
            <p:ph idx="1"/>
          </p:nvPr>
        </p:nvSpPr>
        <p:spPr>
          <a:xfrm>
            <a:off x="2799029" y="3122196"/>
            <a:ext cx="7332921" cy="4351338"/>
          </a:xfrm>
        </p:spPr>
        <p:txBody>
          <a:bodyPr>
            <a:normAutofit/>
          </a:bodyPr>
          <a:lstStyle/>
          <a:p>
            <a:pPr marL="0" marR="0" indent="0">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07000"/>
              </a:lnSpc>
              <a:spcBef>
                <a:spcPts val="0"/>
              </a:spcBef>
              <a:spcAft>
                <a:spcPts val="800"/>
              </a:spcAft>
              <a:buFont typeface="Wingdings" panose="05000000000000000000" pitchFamily="2" charset="2"/>
              <a:buChar char="Ø"/>
            </a:pP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The physical distance of COVID-19</a:t>
            </a:r>
          </a:p>
          <a:p>
            <a:pPr marR="0" indent="-457200">
              <a:lnSpc>
                <a:spcPct val="107000"/>
              </a:lnSpc>
              <a:spcBef>
                <a:spcPts val="0"/>
              </a:spcBef>
              <a:spcAft>
                <a:spcPts val="800"/>
              </a:spcAft>
              <a:buFont typeface="Wingdings" panose="05000000000000000000" pitchFamily="2" charset="2"/>
              <a:buChar char="Ø"/>
            </a:pPr>
            <a:r>
              <a:rPr lang="en-US"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t>
            </a: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ystemic racism</a:t>
            </a:r>
          </a:p>
          <a:p>
            <a:pPr indent="-457200">
              <a:lnSpc>
                <a:spcPct val="107000"/>
              </a:lnSpc>
              <a:spcBef>
                <a:spcPts val="0"/>
              </a:spcBef>
              <a:spcAft>
                <a:spcPts val="800"/>
              </a:spcAft>
              <a:buFont typeface="Wingdings" panose="05000000000000000000" pitchFamily="2" charset="2"/>
              <a:buChar char="Ø"/>
            </a:pPr>
            <a:r>
              <a:rPr lang="en-US"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a:t>
            </a: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conomic recession </a:t>
            </a:r>
          </a:p>
          <a:p>
            <a:pPr indent="-457200">
              <a:lnSpc>
                <a:spcPct val="107000"/>
              </a:lnSpc>
              <a:spcBef>
                <a:spcPts val="0"/>
              </a:spcBef>
              <a:spcAft>
                <a:spcPts val="800"/>
              </a:spcAft>
              <a:buFont typeface="Wingdings" panose="05000000000000000000" pitchFamily="2" charset="2"/>
              <a:buChar char="Ø"/>
            </a:pPr>
            <a:r>
              <a:rPr lang="en-US"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Climate change</a:t>
            </a:r>
            <a:endPar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0"/>
              </a:spcBef>
              <a:spcAft>
                <a:spcPts val="800"/>
              </a:spcAft>
              <a:buFont typeface="Wingdings" panose="05000000000000000000" pitchFamily="2" charset="2"/>
              <a:buChar char="Ø"/>
            </a:pPr>
            <a:r>
              <a:rPr lang="en-US"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a:t>
            </a: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ccessible online video technology</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5" name="Picture 4" descr="Text&#10;&#10;Description automatically generated">
            <a:extLst>
              <a:ext uri="{FF2B5EF4-FFF2-40B4-BE49-F238E27FC236}">
                <a16:creationId xmlns:a16="http://schemas.microsoft.com/office/drawing/2014/main" id="{DCF5CC0F-6547-4DE9-AF5E-820D5079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11" y="1874609"/>
            <a:ext cx="3313112" cy="897642"/>
          </a:xfrm>
          <a:prstGeom prst="rect">
            <a:avLst/>
          </a:prstGeom>
        </p:spPr>
      </p:pic>
      <p:pic>
        <p:nvPicPr>
          <p:cNvPr id="7" name="Picture 6">
            <a:extLst>
              <a:ext uri="{FF2B5EF4-FFF2-40B4-BE49-F238E27FC236}">
                <a16:creationId xmlns:a16="http://schemas.microsoft.com/office/drawing/2014/main" id="{8FF3F159-307F-4DCA-B2CC-F415E4311998}"/>
              </a:ext>
            </a:extLst>
          </p:cNvPr>
          <p:cNvPicPr>
            <a:picLocks noChangeAspect="1"/>
          </p:cNvPicPr>
          <p:nvPr/>
        </p:nvPicPr>
        <p:blipFill>
          <a:blip r:embed="rId4"/>
          <a:stretch>
            <a:fillRect/>
          </a:stretch>
        </p:blipFill>
        <p:spPr>
          <a:xfrm>
            <a:off x="8630457" y="1690688"/>
            <a:ext cx="1525028" cy="1525028"/>
          </a:xfrm>
          <a:prstGeom prst="rect">
            <a:avLst/>
          </a:prstGeom>
        </p:spPr>
      </p:pic>
    </p:spTree>
    <p:extLst>
      <p:ext uri="{BB962C8B-B14F-4D97-AF65-F5344CB8AC3E}">
        <p14:creationId xmlns:p14="http://schemas.microsoft.com/office/powerpoint/2010/main" val="423004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9314-7458-4962-8221-CBDBB2E0DE7A}"/>
              </a:ext>
            </a:extLst>
          </p:cNvPr>
          <p:cNvSpPr>
            <a:spLocks noGrp="1"/>
          </p:cNvSpPr>
          <p:nvPr>
            <p:ph type="title"/>
          </p:nvPr>
        </p:nvSpPr>
        <p:spPr/>
        <p:txBody>
          <a:bodyPr/>
          <a:lstStyle/>
          <a:p>
            <a:pPr algn="ctr"/>
            <a:r>
              <a:rPr lang="en-US" dirty="0"/>
              <a:t>MEDIATIONAL PROCESSES I</a:t>
            </a:r>
          </a:p>
        </p:txBody>
      </p:sp>
      <p:sp>
        <p:nvSpPr>
          <p:cNvPr id="3" name="Content Placeholder 2">
            <a:extLst>
              <a:ext uri="{FF2B5EF4-FFF2-40B4-BE49-F238E27FC236}">
                <a16:creationId xmlns:a16="http://schemas.microsoft.com/office/drawing/2014/main" id="{8CE179B5-F811-49D8-9618-9A78E3A0F843}"/>
              </a:ext>
            </a:extLst>
          </p:cNvPr>
          <p:cNvSpPr>
            <a:spLocks noGrp="1"/>
          </p:cNvSpPr>
          <p:nvPr>
            <p:ph idx="1"/>
          </p:nvPr>
        </p:nvSpPr>
        <p:spPr/>
        <p:txBody>
          <a:bodyPr>
            <a:normAutofit fontScale="92500" lnSpcReduction="20000"/>
          </a:bodyPr>
          <a:lstStyle/>
          <a:p>
            <a:pPr marR="0" indent="-457200">
              <a:lnSpc>
                <a:spcPct val="107000"/>
              </a:lnSpc>
              <a:spcBef>
                <a:spcPts val="0"/>
              </a:spcBef>
              <a:spcAft>
                <a:spcPts val="800"/>
              </a:spcAft>
              <a:buFont typeface="Wingdings" panose="05000000000000000000" pitchFamily="2" charset="2"/>
              <a:buChar char="Ø"/>
            </a:pPr>
            <a:r>
              <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ostering democratic governance </a:t>
            </a:r>
          </a:p>
          <a:p>
            <a:pPr marR="0" indent="-457200">
              <a:lnSpc>
                <a:spcPct val="107000"/>
              </a:lnSpc>
              <a:spcBef>
                <a:spcPts val="0"/>
              </a:spcBef>
              <a:spcAft>
                <a:spcPts val="800"/>
              </a:spcAft>
              <a:buFont typeface="Wingdings" panose="05000000000000000000" pitchFamily="2" charset="2"/>
              <a:buChar char="Ø"/>
            </a:pP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Being accountable, socially responsible, including as a dimension of leadership</a:t>
            </a:r>
          </a:p>
          <a:p>
            <a:pPr marR="0" indent="-457200">
              <a:lnSpc>
                <a:spcPct val="107000"/>
              </a:lnSpc>
              <a:spcBef>
                <a:spcPts val="0"/>
              </a:spcBef>
              <a:spcAft>
                <a:spcPts val="800"/>
              </a:spcAft>
              <a:buFont typeface="Wingdings" panose="05000000000000000000" pitchFamily="2" charset="2"/>
              <a:buChar char="Ø"/>
            </a:pP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Relational and transformational dialogue, e.g., listening to more than talking at, deliberating how to cope, hope and change</a:t>
            </a:r>
          </a:p>
          <a:p>
            <a:pPr marR="0" indent="-457200">
              <a:lnSpc>
                <a:spcPct val="107000"/>
              </a:lnSpc>
              <a:spcBef>
                <a:spcPts val="0"/>
              </a:spcBef>
              <a:spcAft>
                <a:spcPts val="800"/>
              </a:spcAft>
              <a:buFont typeface="Wingdings" panose="05000000000000000000" pitchFamily="2" charset="2"/>
              <a:buChar char="Ø"/>
            </a:pPr>
            <a:r>
              <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Relational organizing</a:t>
            </a:r>
          </a:p>
          <a:p>
            <a:pPr marR="0" indent="-457200">
              <a:lnSpc>
                <a:spcPct val="107000"/>
              </a:lnSpc>
              <a:spcBef>
                <a:spcPts val="0"/>
              </a:spcBef>
              <a:spcAft>
                <a:spcPts val="800"/>
              </a:spcAft>
              <a:buFont typeface="Wingdings" panose="05000000000000000000" pitchFamily="2" charset="2"/>
              <a:buChar char="Ø"/>
            </a:pP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Direct service delivery (</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distributing</a:t>
            </a: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food, </a:t>
            </a:r>
            <a:r>
              <a:rPr lang="en-US"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money</a:t>
            </a: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shelter to the needy)</a:t>
            </a:r>
          </a:p>
          <a:p>
            <a:pPr marR="0" indent="-457200">
              <a:lnSpc>
                <a:spcPct val="107000"/>
              </a:lnSpc>
              <a:spcBef>
                <a:spcPts val="0"/>
              </a:spcBef>
              <a:spcAft>
                <a:spcPts val="800"/>
              </a:spcAft>
              <a:buFont typeface="Wingdings" panose="05000000000000000000" pitchFamily="2" charset="2"/>
              <a:buChar char="Ø"/>
            </a:pPr>
            <a:r>
              <a:rPr lang="en-US"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Environmental ministry and stewardship</a:t>
            </a:r>
          </a:p>
          <a:p>
            <a:endParaRPr lang="en-US" dirty="0"/>
          </a:p>
        </p:txBody>
      </p:sp>
    </p:spTree>
    <p:extLst>
      <p:ext uri="{BB962C8B-B14F-4D97-AF65-F5344CB8AC3E}">
        <p14:creationId xmlns:p14="http://schemas.microsoft.com/office/powerpoint/2010/main" val="130140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9314-7458-4962-8221-CBDBB2E0DE7A}"/>
              </a:ext>
            </a:extLst>
          </p:cNvPr>
          <p:cNvSpPr>
            <a:spLocks noGrp="1"/>
          </p:cNvSpPr>
          <p:nvPr>
            <p:ph type="title"/>
          </p:nvPr>
        </p:nvSpPr>
        <p:spPr/>
        <p:txBody>
          <a:bodyPr/>
          <a:lstStyle/>
          <a:p>
            <a:pPr algn="ctr"/>
            <a:r>
              <a:rPr lang="en-US" dirty="0"/>
              <a:t>MEDIATIONAL PROCESSES II</a:t>
            </a:r>
          </a:p>
        </p:txBody>
      </p:sp>
      <p:sp>
        <p:nvSpPr>
          <p:cNvPr id="3" name="Content Placeholder 2">
            <a:extLst>
              <a:ext uri="{FF2B5EF4-FFF2-40B4-BE49-F238E27FC236}">
                <a16:creationId xmlns:a16="http://schemas.microsoft.com/office/drawing/2014/main" id="{8CE179B5-F811-49D8-9618-9A78E3A0F843}"/>
              </a:ext>
            </a:extLst>
          </p:cNvPr>
          <p:cNvSpPr>
            <a:spLocks noGrp="1"/>
          </p:cNvSpPr>
          <p:nvPr>
            <p:ph idx="1"/>
          </p:nvPr>
        </p:nvSpPr>
        <p:spPr>
          <a:xfrm>
            <a:off x="2081323" y="1502797"/>
            <a:ext cx="8029353" cy="4647584"/>
          </a:xfrm>
        </p:spPr>
        <p:txBody>
          <a:bodyPr>
            <a:normAutofit lnSpcReduction="10000"/>
          </a:bodyPr>
          <a:lstStyle/>
          <a:p>
            <a:pPr indent="-457200">
              <a:lnSpc>
                <a:spcPct val="107000"/>
              </a:lnSpc>
              <a:spcBef>
                <a:spcPts val="0"/>
              </a:spcBef>
              <a:spcAft>
                <a:spcPts val="800"/>
              </a:spcAft>
              <a:buFont typeface="Wingdings" panose="05000000000000000000" pitchFamily="2" charset="2"/>
              <a:buChar char="Ø"/>
            </a:pPr>
            <a:r>
              <a:rPr lang="en-US" sz="2800" dirty="0">
                <a:solidFill>
                  <a:srgbClr val="00B0F0"/>
                </a:solidFill>
                <a:latin typeface="Calibri" panose="020F0502020204030204" pitchFamily="34" charset="0"/>
                <a:ea typeface="Calibri" panose="020F0502020204030204" pitchFamily="34" charset="0"/>
                <a:cs typeface="Times New Roman" panose="02020603050405020304" pitchFamily="18" charset="0"/>
              </a:rPr>
              <a:t>P</a:t>
            </a:r>
            <a:r>
              <a:rPr lang="en-US" sz="2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astoral care-giving</a:t>
            </a:r>
          </a:p>
          <a:p>
            <a:pPr marR="0" indent="-457200">
              <a:lnSpc>
                <a:spcPct val="107000"/>
              </a:lnSpc>
              <a:spcBef>
                <a:spcPts val="0"/>
              </a:spcBef>
              <a:spcAft>
                <a:spcPts val="800"/>
              </a:spcAft>
              <a:buFont typeface="Wingdings" panose="05000000000000000000" pitchFamily="2" charset="2"/>
              <a:buChar char="Ø"/>
            </a:pPr>
            <a:r>
              <a:rPr lang="en-US"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Sharing spiritual and musical traditions</a:t>
            </a:r>
          </a:p>
          <a:p>
            <a:pPr marR="0" indent="-457200">
              <a:spcBef>
                <a:spcPts val="0"/>
              </a:spcBef>
              <a:spcAft>
                <a:spcPts val="800"/>
              </a:spcAft>
              <a:buFont typeface="Wingdings" panose="05000000000000000000" pitchFamily="2" charset="2"/>
              <a:buChar char="Ø"/>
            </a:pP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a:t>
            </a:r>
            <a:r>
              <a:rPr lang="en-US"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dvocating moral public policy</a:t>
            </a:r>
          </a:p>
          <a:p>
            <a:pPr marR="0" indent="-457200">
              <a:spcBef>
                <a:spcPts val="0"/>
              </a:spcBef>
              <a:spcAft>
                <a:spcPts val="800"/>
              </a:spcAft>
              <a:buFont typeface="Wingdings" panose="05000000000000000000" pitchFamily="2" charset="2"/>
              <a:buChar char="Ø"/>
            </a:pPr>
            <a:r>
              <a:rPr lang="en-US"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Strengthening families and cross-generational ties</a:t>
            </a:r>
          </a:p>
          <a:p>
            <a:pPr marR="0" indent="-457200">
              <a:spcBef>
                <a:spcPts val="0"/>
              </a:spcBef>
              <a:spcAft>
                <a:spcPts val="800"/>
              </a:spcAft>
              <a:buFont typeface="Wingdings" panose="05000000000000000000" pitchFamily="2" charset="2"/>
              <a:buChar char="Ø"/>
            </a:pPr>
            <a:r>
              <a:rPr lang="en-US" sz="2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Increasing participation, inclusion, collaboration</a:t>
            </a:r>
          </a:p>
          <a:p>
            <a:pPr marR="0" indent="-457200">
              <a:spcBef>
                <a:spcPts val="0"/>
              </a:spcBef>
              <a:spcAft>
                <a:spcPts val="800"/>
              </a:spcAft>
              <a:buFont typeface="Wingdings" panose="05000000000000000000" pitchFamily="2" charset="2"/>
              <a:buChar char="Ø"/>
            </a:pPr>
            <a:r>
              <a:rPr lang="en-US"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Deve</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loping</a:t>
            </a:r>
            <a:r>
              <a:rPr lang="en-US"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technical capacity</a:t>
            </a:r>
          </a:p>
          <a:p>
            <a:pPr marR="0" indent="-457200">
              <a:lnSpc>
                <a:spcPct val="107000"/>
              </a:lnSpc>
              <a:spcBef>
                <a:spcPts val="0"/>
              </a:spcBef>
              <a:spcAft>
                <a:spcPts val="800"/>
              </a:spcAft>
              <a:buFont typeface="Wingdings" panose="05000000000000000000" pitchFamily="2" charset="2"/>
              <a:buChar char="Ø"/>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F</a:t>
            </a:r>
            <a:r>
              <a:rPr lang="en-US" sz="2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ostering safety</a:t>
            </a:r>
          </a:p>
          <a:p>
            <a:pPr marR="0" indent="-457200">
              <a:lnSpc>
                <a:spcPct val="107000"/>
              </a:lnSpc>
              <a:spcBef>
                <a:spcPts val="0"/>
              </a:spcBef>
              <a:spcAft>
                <a:spcPts val="800"/>
              </a:spcAft>
              <a:buFont typeface="Wingdings" panose="05000000000000000000" pitchFamily="2" charset="2"/>
              <a:buChar char="Ø"/>
            </a:pPr>
            <a:r>
              <a:rPr lang="en-US" sz="2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Searching for belonging</a:t>
            </a:r>
          </a:p>
          <a:p>
            <a:pPr marR="0" indent="-457200">
              <a:lnSpc>
                <a:spcPct val="107000"/>
              </a:lnSpc>
              <a:spcBef>
                <a:spcPts val="0"/>
              </a:spcBef>
              <a:spcAft>
                <a:spcPts val="800"/>
              </a:spcAft>
              <a:buFont typeface="Wingdings" panose="05000000000000000000" pitchFamily="2" charset="2"/>
              <a:buChar char="Ø"/>
            </a:pPr>
            <a:r>
              <a:rPr lang="en-US" sz="2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Being humble, appreciative, </a:t>
            </a: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grateful</a:t>
            </a:r>
            <a:endParaRPr lang="en-US" sz="2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795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A202-6808-4B42-8A7F-DCCA08A1E9AC}"/>
              </a:ext>
            </a:extLst>
          </p:cNvPr>
          <p:cNvSpPr>
            <a:spLocks noGrp="1"/>
          </p:cNvSpPr>
          <p:nvPr>
            <p:ph type="title"/>
          </p:nvPr>
        </p:nvSpPr>
        <p:spPr/>
        <p:txBody>
          <a:bodyPr/>
          <a:lstStyle/>
          <a:p>
            <a:pPr algn="ctr"/>
            <a:r>
              <a:rPr lang="en-US" dirty="0"/>
              <a:t>SAFELY AND COMMUNALLY ADDRESSING GRIEVANCES</a:t>
            </a:r>
          </a:p>
        </p:txBody>
      </p:sp>
      <p:sp>
        <p:nvSpPr>
          <p:cNvPr id="3" name="Content Placeholder 2">
            <a:extLst>
              <a:ext uri="{FF2B5EF4-FFF2-40B4-BE49-F238E27FC236}">
                <a16:creationId xmlns:a16="http://schemas.microsoft.com/office/drawing/2014/main" id="{1DC690A7-3BAA-429A-8797-0343074C83A9}"/>
              </a:ext>
            </a:extLst>
          </p:cNvPr>
          <p:cNvSpPr>
            <a:spLocks noGrp="1"/>
          </p:cNvSpPr>
          <p:nvPr>
            <p:ph idx="1"/>
          </p:nvPr>
        </p:nvSpPr>
        <p:spPr/>
        <p:txBody>
          <a:bodyPr/>
          <a:lstStyle/>
          <a:p>
            <a:r>
              <a:rPr lang="en-US" dirty="0"/>
              <a:t>Poverty Amidst the Pandemic: A Moral Response @38:37 </a:t>
            </a:r>
            <a:r>
              <a:rPr lang="en-US" dirty="0">
                <a:hlinkClick r:id="rId3"/>
              </a:rPr>
              <a:t>https://www.youtube.com/watch?v=QUOYf9mE8IA</a:t>
            </a:r>
            <a:r>
              <a:rPr lang="en-US" dirty="0"/>
              <a:t> (watch for two minutes)</a:t>
            </a:r>
          </a:p>
          <a:p>
            <a:r>
              <a:rPr lang="en-US" dirty="0"/>
              <a:t>The Story of South Lake @ </a:t>
            </a:r>
            <a:r>
              <a:rPr lang="en-US" dirty="0">
                <a:hlinkClick r:id="rId4"/>
              </a:rPr>
              <a:t>https://actioninmontgomery.org/southlake/</a:t>
            </a:r>
            <a:r>
              <a:rPr lang="en-US" dirty="0"/>
              <a:t> </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6378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C4B0-F672-40DC-A211-86BCB9FA50B6}"/>
              </a:ext>
            </a:extLst>
          </p:cNvPr>
          <p:cNvSpPr>
            <a:spLocks noGrp="1"/>
          </p:cNvSpPr>
          <p:nvPr>
            <p:ph type="title"/>
          </p:nvPr>
        </p:nvSpPr>
        <p:spPr>
          <a:xfrm>
            <a:off x="883451" y="273538"/>
            <a:ext cx="9720072" cy="3630248"/>
          </a:xfrm>
        </p:spPr>
        <p:txBody>
          <a:bodyPr>
            <a:normAutofit fontScale="90000"/>
          </a:bodyPr>
          <a:lstStyle/>
          <a:p>
            <a:pPr marL="0" marR="0" algn="ctr">
              <a:lnSpc>
                <a:spcPct val="107000"/>
              </a:lnSpc>
              <a:spcBef>
                <a:spcPts val="0"/>
              </a:spcBef>
              <a:spcAft>
                <a:spcPts val="0"/>
              </a:spcAft>
            </a:pPr>
            <a:br>
              <a:rPr lang="en-US" dirty="0"/>
            </a:br>
            <a:br>
              <a:rPr lang="en-US" dirty="0"/>
            </a:br>
            <a:br>
              <a:rPr lang="en-US" dirty="0"/>
            </a:br>
            <a:br>
              <a:rPr lang="en-US" dirty="0"/>
            </a:br>
            <a:r>
              <a:rPr lang="en-US" sz="6700" b="1" dirty="0">
                <a:solidFill>
                  <a:schemeClr val="accent4">
                    <a:lumMod val="75000"/>
                  </a:schemeClr>
                </a:solidFill>
              </a:rPr>
              <a:t>Thanks!</a:t>
            </a:r>
            <a:br>
              <a:rPr lang="en-US" sz="6700" b="1" dirty="0"/>
            </a:br>
            <a:r>
              <a:rPr lang="en-US" sz="6700" b="1" dirty="0">
                <a:solidFill>
                  <a:schemeClr val="accent2">
                    <a:lumMod val="60000"/>
                    <a:lumOff val="40000"/>
                  </a:schemeClr>
                </a:solidFill>
              </a:rPr>
              <a:t>Questions?</a:t>
            </a:r>
            <a:br>
              <a:rPr lang="en-US" dirty="0"/>
            </a:br>
            <a:br>
              <a:rPr lang="en-US" dirty="0"/>
            </a:br>
            <a:br>
              <a:rPr lang="en-US" sz="5400" dirty="0">
                <a:effectLst/>
                <a:latin typeface="Calibri" panose="020F0502020204030204" pitchFamily="34" charset="0"/>
                <a:ea typeface="Calibri" panose="020F0502020204030204" pitchFamily="34" charset="0"/>
                <a:cs typeface="Times New Roman" panose="02020603050405020304" pitchFamily="18" charset="0"/>
              </a:rPr>
            </a:br>
            <a:r>
              <a:rPr lang="en-US" dirty="0"/>
              <a:t> </a:t>
            </a:r>
          </a:p>
        </p:txBody>
      </p:sp>
      <p:sp>
        <p:nvSpPr>
          <p:cNvPr id="3" name="TextBox 2">
            <a:extLst>
              <a:ext uri="{FF2B5EF4-FFF2-40B4-BE49-F238E27FC236}">
                <a16:creationId xmlns:a16="http://schemas.microsoft.com/office/drawing/2014/main" id="{04FE6C21-4DBA-4FCF-97DE-9F61F9488CE3}"/>
              </a:ext>
            </a:extLst>
          </p:cNvPr>
          <p:cNvSpPr txBox="1"/>
          <p:nvPr/>
        </p:nvSpPr>
        <p:spPr>
          <a:xfrm>
            <a:off x="2438400" y="447821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730EE8D7-CE9A-4C93-ADB1-7F66F4E9E9B0}"/>
              </a:ext>
            </a:extLst>
          </p:cNvPr>
          <p:cNvSpPr txBox="1"/>
          <p:nvPr/>
        </p:nvSpPr>
        <p:spPr>
          <a:xfrm>
            <a:off x="5240800" y="4247382"/>
            <a:ext cx="6096000" cy="1200329"/>
          </a:xfrm>
          <a:prstGeom prst="rect">
            <a:avLst/>
          </a:prstGeom>
          <a:noFill/>
        </p:spPr>
        <p:txBody>
          <a:bodyPr wrap="square">
            <a:spAutoFit/>
          </a:bodyPr>
          <a:lstStyle/>
          <a:p>
            <a:r>
              <a:rPr lang="en-US" sz="3600" dirty="0">
                <a:solidFill>
                  <a:schemeClr val="accent6">
                    <a:lumMod val="60000"/>
                    <a:lumOff val="40000"/>
                  </a:schemeClr>
                </a:solidFill>
              </a:rPr>
              <a:t>dtrent@civilstrategies.net</a:t>
            </a:r>
          </a:p>
          <a:p>
            <a:r>
              <a:rPr lang="en-US" sz="3600" dirty="0">
                <a:solidFill>
                  <a:schemeClr val="accent6">
                    <a:lumMod val="60000"/>
                    <a:lumOff val="40000"/>
                  </a:schemeClr>
                </a:solidFill>
              </a:rPr>
              <a:t>@dlt4PD</a:t>
            </a:r>
          </a:p>
        </p:txBody>
      </p:sp>
      <p:pic>
        <p:nvPicPr>
          <p:cNvPr id="4" name="Picture 3">
            <a:extLst>
              <a:ext uri="{FF2B5EF4-FFF2-40B4-BE49-F238E27FC236}">
                <a16:creationId xmlns:a16="http://schemas.microsoft.com/office/drawing/2014/main" id="{9C157111-981B-4934-9D84-DCB297697AC7}"/>
              </a:ext>
            </a:extLst>
          </p:cNvPr>
          <p:cNvPicPr>
            <a:picLocks noChangeAspect="1"/>
          </p:cNvPicPr>
          <p:nvPr/>
        </p:nvPicPr>
        <p:blipFill>
          <a:blip r:embed="rId3"/>
          <a:stretch>
            <a:fillRect/>
          </a:stretch>
        </p:blipFill>
        <p:spPr>
          <a:xfrm>
            <a:off x="1552352" y="4040298"/>
            <a:ext cx="2902689" cy="1906243"/>
          </a:xfrm>
          <a:prstGeom prst="rect">
            <a:avLst/>
          </a:prstGeom>
        </p:spPr>
      </p:pic>
    </p:spTree>
    <p:extLst>
      <p:ext uri="{BB962C8B-B14F-4D97-AF65-F5344CB8AC3E}">
        <p14:creationId xmlns:p14="http://schemas.microsoft.com/office/powerpoint/2010/main" val="630858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11568</TotalTime>
  <Words>2276</Words>
  <Application>Microsoft Office PowerPoint</Application>
  <PresentationFormat>Widescreen</PresentationFormat>
  <Paragraphs>117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Crimson Text</vt:lpstr>
      <vt:lpstr>Helvetica</vt:lpstr>
      <vt:lpstr>Times New Roman</vt:lpstr>
      <vt:lpstr>Wingdings</vt:lpstr>
      <vt:lpstr>Office Theme</vt:lpstr>
      <vt:lpstr>Widening Participatory Dialogue to Improve public ENGAGEMENT  AND program Impact </vt:lpstr>
      <vt:lpstr>PowerPoint Presentation</vt:lpstr>
      <vt:lpstr>The Mediating Institutions</vt:lpstr>
      <vt:lpstr>CONTEXTUALING THE QUADRUPLE PANDEMIC</vt:lpstr>
      <vt:lpstr>MEDIATIONAL PROCESSES I</vt:lpstr>
      <vt:lpstr>MEDIATIONAL PROCESSES II</vt:lpstr>
      <vt:lpstr>SAFELY AND COMMUNALLY ADDRESSING GRIEVANCES</vt:lpstr>
      <vt:lpstr>    Thanks!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Trent</dc:creator>
  <cp:lastModifiedBy>Deborah Trent</cp:lastModifiedBy>
  <cp:revision>3</cp:revision>
  <dcterms:created xsi:type="dcterms:W3CDTF">2020-11-04T16:04:55Z</dcterms:created>
  <dcterms:modified xsi:type="dcterms:W3CDTF">2020-12-17T22:41:17Z</dcterms:modified>
</cp:coreProperties>
</file>