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2"/>
  </p:notesMasterIdLst>
  <p:handoutMasterIdLst>
    <p:handoutMasterId r:id="rId23"/>
  </p:handoutMasterIdLst>
  <p:sldIdLst>
    <p:sldId id="256" r:id="rId2"/>
    <p:sldId id="257" r:id="rId3"/>
    <p:sldId id="258" r:id="rId4"/>
    <p:sldId id="272" r:id="rId5"/>
    <p:sldId id="260" r:id="rId6"/>
    <p:sldId id="265" r:id="rId7"/>
    <p:sldId id="278" r:id="rId8"/>
    <p:sldId id="259" r:id="rId9"/>
    <p:sldId id="279" r:id="rId10"/>
    <p:sldId id="274" r:id="rId11"/>
    <p:sldId id="276" r:id="rId12"/>
    <p:sldId id="280" r:id="rId13"/>
    <p:sldId id="269" r:id="rId14"/>
    <p:sldId id="277" r:id="rId15"/>
    <p:sldId id="266" r:id="rId16"/>
    <p:sldId id="268" r:id="rId17"/>
    <p:sldId id="270" r:id="rId18"/>
    <p:sldId id="271"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80ED9-19A3-4A97-BBF2-0542D6E8F978}" v="6" dt="2020-12-17T22:32:39.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72038" autoAdjust="0"/>
  </p:normalViewPr>
  <p:slideViewPr>
    <p:cSldViewPr snapToGrid="0">
      <p:cViewPr varScale="1">
        <p:scale>
          <a:sx n="91" d="100"/>
          <a:sy n="91" d="100"/>
        </p:scale>
        <p:origin x="1728" y="90"/>
      </p:cViewPr>
      <p:guideLst/>
    </p:cSldViewPr>
  </p:slideViewPr>
  <p:outlineViewPr>
    <p:cViewPr>
      <p:scale>
        <a:sx n="33" d="100"/>
        <a:sy n="33" d="100"/>
      </p:scale>
      <p:origin x="0" y="-960"/>
    </p:cViewPr>
  </p:outlin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Trent" userId="b65beb1a079124ba" providerId="LiveId" clId="{50280ED9-19A3-4A97-BBF2-0542D6E8F978}"/>
    <pc:docChg chg="undo custSel addSld delSld modSld sldOrd">
      <pc:chgData name="Deborah Trent" userId="b65beb1a079124ba" providerId="LiveId" clId="{50280ED9-19A3-4A97-BBF2-0542D6E8F978}" dt="2020-12-17T22:32:47.561" v="205"/>
      <pc:docMkLst>
        <pc:docMk/>
      </pc:docMkLst>
      <pc:sldChg chg="addSp modSp mod modNotesTx">
        <pc:chgData name="Deborah Trent" userId="b65beb1a079124ba" providerId="LiveId" clId="{50280ED9-19A3-4A97-BBF2-0542D6E8F978}" dt="2020-12-16T22:24:48.131" v="133" actId="20577"/>
        <pc:sldMkLst>
          <pc:docMk/>
          <pc:sldMk cId="825705682" sldId="256"/>
        </pc:sldMkLst>
        <pc:spChg chg="mod">
          <ac:chgData name="Deborah Trent" userId="b65beb1a079124ba" providerId="LiveId" clId="{50280ED9-19A3-4A97-BBF2-0542D6E8F978}" dt="2020-12-16T21:16:57.403" v="17" actId="27636"/>
          <ac:spMkLst>
            <pc:docMk/>
            <pc:sldMk cId="825705682" sldId="256"/>
            <ac:spMk id="2" creationId="{E99A70D3-A263-4836-BE81-0B6CDAC44ED2}"/>
          </ac:spMkLst>
        </pc:spChg>
        <pc:spChg chg="mod">
          <ac:chgData name="Deborah Trent" userId="b65beb1a079124ba" providerId="LiveId" clId="{50280ED9-19A3-4A97-BBF2-0542D6E8F978}" dt="2020-12-16T21:21:50.046" v="123" actId="20577"/>
          <ac:spMkLst>
            <pc:docMk/>
            <pc:sldMk cId="825705682" sldId="256"/>
            <ac:spMk id="3" creationId="{86F77994-5649-4AE8-BE47-38EF11C4AD14}"/>
          </ac:spMkLst>
        </pc:spChg>
        <pc:spChg chg="add mod">
          <ac:chgData name="Deborah Trent" userId="b65beb1a079124ba" providerId="LiveId" clId="{50280ED9-19A3-4A97-BBF2-0542D6E8F978}" dt="2020-12-16T21:18:29.598" v="39" actId="6549"/>
          <ac:spMkLst>
            <pc:docMk/>
            <pc:sldMk cId="825705682" sldId="256"/>
            <ac:spMk id="4" creationId="{03743B68-571A-49DC-A853-1048F6A608DE}"/>
          </ac:spMkLst>
        </pc:spChg>
        <pc:spChg chg="add mod">
          <ac:chgData name="Deborah Trent" userId="b65beb1a079124ba" providerId="LiveId" clId="{50280ED9-19A3-4A97-BBF2-0542D6E8F978}" dt="2020-12-16T21:21:28.064" v="109" actId="255"/>
          <ac:spMkLst>
            <pc:docMk/>
            <pc:sldMk cId="825705682" sldId="256"/>
            <ac:spMk id="6" creationId="{B2450265-CE32-4AEB-AE89-9C5F2476E7C1}"/>
          </ac:spMkLst>
        </pc:spChg>
        <pc:picChg chg="mod">
          <ac:chgData name="Deborah Trent" userId="b65beb1a079124ba" providerId="LiveId" clId="{50280ED9-19A3-4A97-BBF2-0542D6E8F978}" dt="2020-12-16T21:21:43.234" v="110" actId="1076"/>
          <ac:picMkLst>
            <pc:docMk/>
            <pc:sldMk cId="825705682" sldId="256"/>
            <ac:picMk id="5" creationId="{461C0ACC-E04F-4A28-9951-78D078745ACA}"/>
          </ac:picMkLst>
        </pc:picChg>
      </pc:sldChg>
      <pc:sldChg chg="modSp mod">
        <pc:chgData name="Deborah Trent" userId="b65beb1a079124ba" providerId="LiveId" clId="{50280ED9-19A3-4A97-BBF2-0542D6E8F978}" dt="2020-12-16T22:36:05.756" v="136" actId="6549"/>
        <pc:sldMkLst>
          <pc:docMk/>
          <pc:sldMk cId="3555338359" sldId="257"/>
        </pc:sldMkLst>
        <pc:spChg chg="mod">
          <ac:chgData name="Deborah Trent" userId="b65beb1a079124ba" providerId="LiveId" clId="{50280ED9-19A3-4A97-BBF2-0542D6E8F978}" dt="2020-12-16T22:36:05.756" v="136" actId="6549"/>
          <ac:spMkLst>
            <pc:docMk/>
            <pc:sldMk cId="3555338359" sldId="257"/>
            <ac:spMk id="3" creationId="{D34906AB-01BB-4D63-869E-FBD9A092D4DA}"/>
          </ac:spMkLst>
        </pc:spChg>
      </pc:sldChg>
      <pc:sldChg chg="modNotesTx">
        <pc:chgData name="Deborah Trent" userId="b65beb1a079124ba" providerId="LiveId" clId="{50280ED9-19A3-4A97-BBF2-0542D6E8F978}" dt="2020-12-17T22:27:34.920" v="167" actId="114"/>
        <pc:sldMkLst>
          <pc:docMk/>
          <pc:sldMk cId="1456799704" sldId="259"/>
        </pc:sldMkLst>
      </pc:sldChg>
      <pc:sldChg chg="modNotesTx">
        <pc:chgData name="Deborah Trent" userId="b65beb1a079124ba" providerId="LiveId" clId="{50280ED9-19A3-4A97-BBF2-0542D6E8F978}" dt="2020-12-17T22:29:41.256" v="172" actId="114"/>
        <pc:sldMkLst>
          <pc:docMk/>
          <pc:sldMk cId="1602469459" sldId="266"/>
        </pc:sldMkLst>
      </pc:sldChg>
      <pc:sldChg chg="modNotesTx">
        <pc:chgData name="Deborah Trent" userId="b65beb1a079124ba" providerId="LiveId" clId="{50280ED9-19A3-4A97-BBF2-0542D6E8F978}" dt="2020-12-17T22:29:57.930" v="174" actId="114"/>
        <pc:sldMkLst>
          <pc:docMk/>
          <pc:sldMk cId="2346761149" sldId="268"/>
        </pc:sldMkLst>
      </pc:sldChg>
      <pc:sldChg chg="modNotesTx">
        <pc:chgData name="Deborah Trent" userId="b65beb1a079124ba" providerId="LiveId" clId="{50280ED9-19A3-4A97-BBF2-0542D6E8F978}" dt="2020-12-17T22:29:16.147" v="171" actId="114"/>
        <pc:sldMkLst>
          <pc:docMk/>
          <pc:sldMk cId="3737106218" sldId="269"/>
        </pc:sldMkLst>
      </pc:sldChg>
      <pc:sldChg chg="modNotesTx">
        <pc:chgData name="Deborah Trent" userId="b65beb1a079124ba" providerId="LiveId" clId="{50280ED9-19A3-4A97-BBF2-0542D6E8F978}" dt="2020-12-17T22:31:27.342" v="198" actId="20577"/>
        <pc:sldMkLst>
          <pc:docMk/>
          <pc:sldMk cId="3164892329" sldId="270"/>
        </pc:sldMkLst>
      </pc:sldChg>
      <pc:sldChg chg="modNotesTx">
        <pc:chgData name="Deborah Trent" userId="b65beb1a079124ba" providerId="LiveId" clId="{50280ED9-19A3-4A97-BBF2-0542D6E8F978}" dt="2020-12-17T22:32:13.190" v="202" actId="114"/>
        <pc:sldMkLst>
          <pc:docMk/>
          <pc:sldMk cId="1355011721" sldId="271"/>
        </pc:sldMkLst>
      </pc:sldChg>
      <pc:sldChg chg="modNotesTx">
        <pc:chgData name="Deborah Trent" userId="b65beb1a079124ba" providerId="LiveId" clId="{50280ED9-19A3-4A97-BBF2-0542D6E8F978}" dt="2020-12-17T22:28:38.211" v="169" actId="114"/>
        <pc:sldMkLst>
          <pc:docMk/>
          <pc:sldMk cId="2411265237" sldId="274"/>
        </pc:sldMkLst>
      </pc:sldChg>
      <pc:sldChg chg="ord modNotesTx">
        <pc:chgData name="Deborah Trent" userId="b65beb1a079124ba" providerId="LiveId" clId="{50280ED9-19A3-4A97-BBF2-0542D6E8F978}" dt="2020-12-17T22:32:47.561" v="205"/>
        <pc:sldMkLst>
          <pc:docMk/>
          <pc:sldMk cId="3286759620" sldId="275"/>
        </pc:sldMkLst>
      </pc:sldChg>
      <pc:sldChg chg="modNotesTx">
        <pc:chgData name="Deborah Trent" userId="b65beb1a079124ba" providerId="LiveId" clId="{50280ED9-19A3-4A97-BBF2-0542D6E8F978}" dt="2020-12-17T22:28:58.912" v="170" actId="114"/>
        <pc:sldMkLst>
          <pc:docMk/>
          <pc:sldMk cId="2214643309" sldId="276"/>
        </pc:sldMkLst>
      </pc:sldChg>
      <pc:sldChg chg="modNotesTx">
        <pc:chgData name="Deborah Trent" userId="b65beb1a079124ba" providerId="LiveId" clId="{50280ED9-19A3-4A97-BBF2-0542D6E8F978}" dt="2020-12-17T22:26:57.803" v="163" actId="20577"/>
        <pc:sldMkLst>
          <pc:docMk/>
          <pc:sldMk cId="3457263580" sldId="278"/>
        </pc:sldMkLst>
      </pc:sldChg>
      <pc:sldChg chg="modNotesTx">
        <pc:chgData name="Deborah Trent" userId="b65beb1a079124ba" providerId="LiveId" clId="{50280ED9-19A3-4A97-BBF2-0542D6E8F978}" dt="2020-12-17T22:28:01.492" v="168" actId="114"/>
        <pc:sldMkLst>
          <pc:docMk/>
          <pc:sldMk cId="4028113826" sldId="279"/>
        </pc:sldMkLst>
      </pc:sldChg>
      <pc:sldChg chg="add del">
        <pc:chgData name="Deborah Trent" userId="b65beb1a079124ba" providerId="LiveId" clId="{50280ED9-19A3-4A97-BBF2-0542D6E8F978}" dt="2020-12-16T22:23:12.763" v="125" actId="47"/>
        <pc:sldMkLst>
          <pc:docMk/>
          <pc:sldMk cId="1025101972"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244B5-C57B-4321-AA4A-5E8446D0241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697146F-8220-4AF6-AF35-C60BF86B3777}">
      <dgm:prSet phldrT="[Text]" custT="1"/>
      <dgm:spPr>
        <a:solidFill>
          <a:schemeClr val="accent3"/>
        </a:solidFill>
      </dgm:spPr>
      <dgm:t>
        <a:bodyPr/>
        <a:lstStyle/>
        <a:p>
          <a:r>
            <a:rPr lang="en-US" sz="2400" dirty="0"/>
            <a:t>Global </a:t>
          </a:r>
          <a:r>
            <a:rPr lang="en-US" sz="600" dirty="0"/>
            <a:t> </a:t>
          </a:r>
          <a:r>
            <a:rPr lang="en-US" sz="2400" dirty="0"/>
            <a:t>Politics</a:t>
          </a:r>
        </a:p>
      </dgm:t>
    </dgm:pt>
    <dgm:pt modelId="{7B1860B4-3297-4A13-A814-416CC7F63CEB}" type="parTrans" cxnId="{EABEAAA8-58E7-4C3D-958C-A93DB4AE3939}">
      <dgm:prSet/>
      <dgm:spPr/>
      <dgm:t>
        <a:bodyPr/>
        <a:lstStyle/>
        <a:p>
          <a:endParaRPr lang="en-US"/>
        </a:p>
      </dgm:t>
    </dgm:pt>
    <dgm:pt modelId="{75CDAE1C-C385-44E6-9F95-0C61E432DD69}" type="sibTrans" cxnId="{EABEAAA8-58E7-4C3D-958C-A93DB4AE3939}">
      <dgm:prSet/>
      <dgm:spPr/>
      <dgm:t>
        <a:bodyPr/>
        <a:lstStyle/>
        <a:p>
          <a:endParaRPr lang="en-US"/>
        </a:p>
      </dgm:t>
    </dgm:pt>
    <dgm:pt modelId="{320B3D82-36F1-4B97-B9CF-DEC09DB5B9A3}">
      <dgm:prSet phldrT="[Text]" custT="1"/>
      <dgm:spPr>
        <a:solidFill>
          <a:schemeClr val="accent2"/>
        </a:solidFill>
      </dgm:spPr>
      <dgm:t>
        <a:bodyPr/>
        <a:lstStyle/>
        <a:p>
          <a:r>
            <a:rPr lang="en-US" sz="800" dirty="0"/>
            <a:t> </a:t>
          </a:r>
        </a:p>
        <a:p>
          <a:endParaRPr lang="en-US" sz="800" dirty="0"/>
        </a:p>
        <a:p>
          <a:endParaRPr lang="en-US" sz="800" dirty="0"/>
        </a:p>
        <a:p>
          <a:endParaRPr lang="en-US" sz="800" dirty="0"/>
        </a:p>
        <a:p>
          <a:endParaRPr lang="en-US" sz="800" dirty="0"/>
        </a:p>
        <a:p>
          <a:endParaRPr lang="en-US" sz="800" dirty="0"/>
        </a:p>
        <a:p>
          <a:endParaRPr lang="en-US" sz="800" dirty="0"/>
        </a:p>
        <a:p>
          <a:r>
            <a:rPr lang="en-US" sz="1600" dirty="0"/>
            <a:t>Public Diplomacy</a:t>
          </a:r>
        </a:p>
      </dgm:t>
    </dgm:pt>
    <dgm:pt modelId="{483CA5AB-8B02-4336-B261-5014C716F89C}" type="parTrans" cxnId="{1C6ACC92-99AA-44B9-8DE0-03F29ADB66D7}">
      <dgm:prSet/>
      <dgm:spPr/>
      <dgm:t>
        <a:bodyPr/>
        <a:lstStyle/>
        <a:p>
          <a:endParaRPr lang="en-US"/>
        </a:p>
      </dgm:t>
    </dgm:pt>
    <dgm:pt modelId="{5A7E5025-0955-48B4-A18A-87FE753C653F}" type="sibTrans" cxnId="{1C6ACC92-99AA-44B9-8DE0-03F29ADB66D7}">
      <dgm:prSet/>
      <dgm:spPr/>
      <dgm:t>
        <a:bodyPr/>
        <a:lstStyle/>
        <a:p>
          <a:endParaRPr lang="en-US"/>
        </a:p>
      </dgm:t>
    </dgm:pt>
    <dgm:pt modelId="{5DDBE93B-FD2F-47F6-B548-4EBC59BBD074}">
      <dgm:prSet phldrT="[Text]" custT="1"/>
      <dgm:spPr>
        <a:solidFill>
          <a:schemeClr val="accent4">
            <a:lumMod val="40000"/>
            <a:lumOff val="60000"/>
          </a:schemeClr>
        </a:solidFill>
      </dgm:spPr>
      <dgm: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Peacebuilding</a:t>
          </a:r>
        </a:p>
      </dgm:t>
    </dgm:pt>
    <dgm:pt modelId="{700CB7A7-60C0-4C0A-898A-028F0B400776}" type="parTrans" cxnId="{6C1A0110-6E84-4188-ADC8-DBE3FB2C120C}">
      <dgm:prSet/>
      <dgm:spPr/>
      <dgm:t>
        <a:bodyPr/>
        <a:lstStyle/>
        <a:p>
          <a:endParaRPr lang="en-US"/>
        </a:p>
      </dgm:t>
    </dgm:pt>
    <dgm:pt modelId="{7E113903-8BCB-4D16-9C60-5370B685E17C}" type="sibTrans" cxnId="{6C1A0110-6E84-4188-ADC8-DBE3FB2C120C}">
      <dgm:prSet/>
      <dgm:spPr/>
      <dgm:t>
        <a:bodyPr/>
        <a:lstStyle/>
        <a:p>
          <a:endParaRPr lang="en-US"/>
        </a:p>
      </dgm:t>
    </dgm:pt>
    <dgm:pt modelId="{ABAF949C-6C47-4FDE-ACF2-FB460703DDA4}">
      <dgm:prSet phldrT="[Text]" custT="1">
        <dgm:style>
          <a:lnRef idx="2">
            <a:schemeClr val="dk1"/>
          </a:lnRef>
          <a:fillRef idx="1">
            <a:schemeClr val="lt1"/>
          </a:fillRef>
          <a:effectRef idx="0">
            <a:schemeClr val="dk1"/>
          </a:effectRef>
          <a:fontRef idx="minor">
            <a:schemeClr val="dk1"/>
          </a:fontRef>
        </dgm:style>
      </dgm:prSet>
      <dgm:spPr>
        <a:solidFill>
          <a:schemeClr val="bg2">
            <a:lumMod val="75000"/>
          </a:schemeClr>
        </a:solidFill>
        <a:ln>
          <a:solidFill>
            <a:schemeClr val="bg1"/>
          </a:solidFill>
        </a:ln>
      </dgm:spPr>
      <dgm:t>
        <a:bodyPr/>
        <a:lstStyle/>
        <a:p>
          <a:endParaRPr lang="en-US" sz="1000" dirty="0"/>
        </a:p>
        <a:p>
          <a:endParaRPr lang="en-US" sz="1000" dirty="0"/>
        </a:p>
        <a:p>
          <a:endParaRPr lang="en-US" sz="1000" dirty="0"/>
        </a:p>
        <a:p>
          <a:r>
            <a:rPr lang="en-US" sz="1600" dirty="0"/>
            <a:t>Citizen</a:t>
          </a:r>
          <a:r>
            <a:rPr lang="en-US" sz="1400" dirty="0"/>
            <a:t> Diplomacy</a:t>
          </a:r>
        </a:p>
      </dgm:t>
    </dgm:pt>
    <dgm:pt modelId="{5858B962-8E6F-49E3-AE60-2EDAA71AF7D9}" type="sibTrans" cxnId="{60F8EF19-EF18-48E8-99EC-E575CE8F8B78}">
      <dgm:prSet/>
      <dgm:spPr/>
      <dgm:t>
        <a:bodyPr/>
        <a:lstStyle/>
        <a:p>
          <a:endParaRPr lang="en-US"/>
        </a:p>
      </dgm:t>
    </dgm:pt>
    <dgm:pt modelId="{E70D2446-EC10-46B6-BFE2-7C0F58F6E541}" type="parTrans" cxnId="{60F8EF19-EF18-48E8-99EC-E575CE8F8B78}">
      <dgm:prSet/>
      <dgm:spPr/>
      <dgm:t>
        <a:bodyPr/>
        <a:lstStyle/>
        <a:p>
          <a:endParaRPr lang="en-US"/>
        </a:p>
      </dgm:t>
    </dgm:pt>
    <dgm:pt modelId="{D7291332-D2A7-4441-9881-77EC2C022E9C}">
      <dgm:prSet phldrT="[Text]" custT="1"/>
      <dgm:spPr>
        <a:solidFill>
          <a:srgbClr val="FFC000"/>
        </a:solidFill>
      </dgm:spPr>
      <dgm:t>
        <a:bodyPr/>
        <a:lstStyle/>
        <a:p>
          <a:r>
            <a:rPr lang="en-US" sz="1600" dirty="0"/>
            <a:t>Development</a:t>
          </a:r>
        </a:p>
      </dgm:t>
    </dgm:pt>
    <dgm:pt modelId="{E9F12F5C-1F59-4317-918B-59D45449AE35}" type="parTrans" cxnId="{16BB2908-E2AD-4C4F-B403-6889926998A9}">
      <dgm:prSet/>
      <dgm:spPr/>
      <dgm:t>
        <a:bodyPr/>
        <a:lstStyle/>
        <a:p>
          <a:endParaRPr lang="en-US"/>
        </a:p>
      </dgm:t>
    </dgm:pt>
    <dgm:pt modelId="{13DE02C5-940B-4DC7-B819-263DBA84DDAD}" type="sibTrans" cxnId="{16BB2908-E2AD-4C4F-B403-6889926998A9}">
      <dgm:prSet/>
      <dgm:spPr/>
      <dgm:t>
        <a:bodyPr/>
        <a:lstStyle/>
        <a:p>
          <a:endParaRPr lang="en-US"/>
        </a:p>
      </dgm:t>
    </dgm:pt>
    <dgm:pt modelId="{B6988306-6962-4FAA-BD58-0BEBB1EABCC6}" type="pres">
      <dgm:prSet presAssocID="{206244B5-C57B-4321-AA4A-5E8446D0241D}" presName="Name0" presStyleCnt="0">
        <dgm:presLayoutVars>
          <dgm:chMax val="7"/>
          <dgm:resizeHandles val="exact"/>
        </dgm:presLayoutVars>
      </dgm:prSet>
      <dgm:spPr/>
    </dgm:pt>
    <dgm:pt modelId="{FBDE136B-0BC8-41EA-A388-875700030354}" type="pres">
      <dgm:prSet presAssocID="{206244B5-C57B-4321-AA4A-5E8446D0241D}" presName="comp1" presStyleCnt="0"/>
      <dgm:spPr/>
    </dgm:pt>
    <dgm:pt modelId="{AB15DC40-2064-4835-9744-FA149D4E0079}" type="pres">
      <dgm:prSet presAssocID="{206244B5-C57B-4321-AA4A-5E8446D0241D}" presName="circle1" presStyleLbl="node1" presStyleIdx="0" presStyleCnt="5" custScaleX="289378" custLinFactNeighborX="221"/>
      <dgm:spPr/>
    </dgm:pt>
    <dgm:pt modelId="{B7BDCE5A-59A8-4079-BE90-A2A40B050849}" type="pres">
      <dgm:prSet presAssocID="{206244B5-C57B-4321-AA4A-5E8446D0241D}" presName="c1text" presStyleLbl="node1" presStyleIdx="0" presStyleCnt="5">
        <dgm:presLayoutVars>
          <dgm:bulletEnabled val="1"/>
        </dgm:presLayoutVars>
      </dgm:prSet>
      <dgm:spPr/>
    </dgm:pt>
    <dgm:pt modelId="{BC33C557-4379-4411-BCB6-65D2C5A83D0C}" type="pres">
      <dgm:prSet presAssocID="{206244B5-C57B-4321-AA4A-5E8446D0241D}" presName="comp2" presStyleCnt="0"/>
      <dgm:spPr/>
    </dgm:pt>
    <dgm:pt modelId="{414A663E-5700-4116-95F4-94B482316CFA}" type="pres">
      <dgm:prSet presAssocID="{206244B5-C57B-4321-AA4A-5E8446D0241D}" presName="circle2" presStyleLbl="node1" presStyleIdx="1" presStyleCnt="5" custScaleX="93667" custScaleY="43276" custLinFactNeighborX="0" custLinFactNeighborY="-27322"/>
      <dgm:spPr/>
    </dgm:pt>
    <dgm:pt modelId="{4604A3E2-1F96-409B-94E6-3EFA1EB0E273}" type="pres">
      <dgm:prSet presAssocID="{206244B5-C57B-4321-AA4A-5E8446D0241D}" presName="c2text" presStyleLbl="node1" presStyleIdx="1" presStyleCnt="5">
        <dgm:presLayoutVars>
          <dgm:bulletEnabled val="1"/>
        </dgm:presLayoutVars>
      </dgm:prSet>
      <dgm:spPr/>
    </dgm:pt>
    <dgm:pt modelId="{E811E3C2-2E1D-4305-A1E3-25F0AEE78C0D}" type="pres">
      <dgm:prSet presAssocID="{206244B5-C57B-4321-AA4A-5E8446D0241D}" presName="comp3" presStyleCnt="0"/>
      <dgm:spPr/>
    </dgm:pt>
    <dgm:pt modelId="{B8B48B64-20DD-405A-ACB5-92DB3CA50870}" type="pres">
      <dgm:prSet presAssocID="{206244B5-C57B-4321-AA4A-5E8446D0241D}" presName="circle3" presStyleLbl="node1" presStyleIdx="2" presStyleCnt="5" custScaleX="136388" custScaleY="45020" custLinFactNeighborX="-68194" custLinFactNeighborY="-22682"/>
      <dgm:spPr/>
    </dgm:pt>
    <dgm:pt modelId="{31CEFF6C-FBDE-454E-93CF-6D44D0E60262}" type="pres">
      <dgm:prSet presAssocID="{206244B5-C57B-4321-AA4A-5E8446D0241D}" presName="c3text" presStyleLbl="node1" presStyleIdx="2" presStyleCnt="5">
        <dgm:presLayoutVars>
          <dgm:bulletEnabled val="1"/>
        </dgm:presLayoutVars>
      </dgm:prSet>
      <dgm:spPr/>
    </dgm:pt>
    <dgm:pt modelId="{DAD078D4-1CD5-4801-9057-8698176AE090}" type="pres">
      <dgm:prSet presAssocID="{206244B5-C57B-4321-AA4A-5E8446D0241D}" presName="comp4" presStyleCnt="0"/>
      <dgm:spPr/>
    </dgm:pt>
    <dgm:pt modelId="{73FBFEF9-AE09-4C5F-9F39-E613098C8465}" type="pres">
      <dgm:prSet presAssocID="{206244B5-C57B-4321-AA4A-5E8446D0241D}" presName="circle4" presStyleLbl="node1" presStyleIdx="3" presStyleCnt="5" custScaleX="136762" custScaleY="103046" custLinFactNeighborX="4" custLinFactNeighborY="-9393"/>
      <dgm:spPr/>
    </dgm:pt>
    <dgm:pt modelId="{359C56E1-72A2-4067-803A-5EF56736A340}" type="pres">
      <dgm:prSet presAssocID="{206244B5-C57B-4321-AA4A-5E8446D0241D}" presName="c4text" presStyleLbl="node1" presStyleIdx="3" presStyleCnt="5">
        <dgm:presLayoutVars>
          <dgm:bulletEnabled val="1"/>
        </dgm:presLayoutVars>
      </dgm:prSet>
      <dgm:spPr/>
    </dgm:pt>
    <dgm:pt modelId="{47B52C99-BE6B-4F7A-B3BD-F394D3612CEB}" type="pres">
      <dgm:prSet presAssocID="{206244B5-C57B-4321-AA4A-5E8446D0241D}" presName="comp5" presStyleCnt="0"/>
      <dgm:spPr/>
    </dgm:pt>
    <dgm:pt modelId="{6D243AD0-A0A6-4377-8A2C-7147467B282D}" type="pres">
      <dgm:prSet presAssocID="{206244B5-C57B-4321-AA4A-5E8446D0241D}" presName="circle5" presStyleLbl="node1" presStyleIdx="4" presStyleCnt="5" custScaleX="249228" custScaleY="85951" custLinFactNeighborX="80858" custLinFactNeighborY="-68950"/>
      <dgm:spPr/>
    </dgm:pt>
    <dgm:pt modelId="{4F211DD2-37ED-4832-9D88-EFAB8C893240}" type="pres">
      <dgm:prSet presAssocID="{206244B5-C57B-4321-AA4A-5E8446D0241D}" presName="c5text" presStyleLbl="node1" presStyleIdx="4" presStyleCnt="5">
        <dgm:presLayoutVars>
          <dgm:bulletEnabled val="1"/>
        </dgm:presLayoutVars>
      </dgm:prSet>
      <dgm:spPr/>
    </dgm:pt>
  </dgm:ptLst>
  <dgm:cxnLst>
    <dgm:cxn modelId="{8DC71508-B5BB-42BC-A574-0B775477674B}" type="presOf" srcId="{D7291332-D2A7-4441-9881-77EC2C022E9C}" destId="{4F211DD2-37ED-4832-9D88-EFAB8C893240}" srcOrd="1" destOrd="0" presId="urn:microsoft.com/office/officeart/2005/8/layout/venn2"/>
    <dgm:cxn modelId="{16BB2908-E2AD-4C4F-B403-6889926998A9}" srcId="{206244B5-C57B-4321-AA4A-5E8446D0241D}" destId="{D7291332-D2A7-4441-9881-77EC2C022E9C}" srcOrd="4" destOrd="0" parTransId="{E9F12F5C-1F59-4317-918B-59D45449AE35}" sibTransId="{13DE02C5-940B-4DC7-B819-263DBA84DDAD}"/>
    <dgm:cxn modelId="{6C1A0110-6E84-4188-ADC8-DBE3FB2C120C}" srcId="{206244B5-C57B-4321-AA4A-5E8446D0241D}" destId="{5DDBE93B-FD2F-47F6-B548-4EBC59BBD074}" srcOrd="3" destOrd="0" parTransId="{700CB7A7-60C0-4C0A-898A-028F0B400776}" sibTransId="{7E113903-8BCB-4D16-9C60-5370B685E17C}"/>
    <dgm:cxn modelId="{EBE80C12-3295-4F3B-9CFF-7CF37AD0E452}" type="presOf" srcId="{ABAF949C-6C47-4FDE-ACF2-FB460703DDA4}" destId="{414A663E-5700-4116-95F4-94B482316CFA}" srcOrd="0" destOrd="0" presId="urn:microsoft.com/office/officeart/2005/8/layout/venn2"/>
    <dgm:cxn modelId="{EE3D9B18-E636-42E0-9D97-9DC6FA800B0D}" type="presOf" srcId="{320B3D82-36F1-4B97-B9CF-DEC09DB5B9A3}" destId="{31CEFF6C-FBDE-454E-93CF-6D44D0E60262}" srcOrd="1" destOrd="0" presId="urn:microsoft.com/office/officeart/2005/8/layout/venn2"/>
    <dgm:cxn modelId="{60F8EF19-EF18-48E8-99EC-E575CE8F8B78}" srcId="{206244B5-C57B-4321-AA4A-5E8446D0241D}" destId="{ABAF949C-6C47-4FDE-ACF2-FB460703DDA4}" srcOrd="1" destOrd="0" parTransId="{E70D2446-EC10-46B6-BFE2-7C0F58F6E541}" sibTransId="{5858B962-8E6F-49E3-AE60-2EDAA71AF7D9}"/>
    <dgm:cxn modelId="{42918E6B-E795-4DC4-94CF-ADAA65F44572}" type="presOf" srcId="{5DDBE93B-FD2F-47F6-B548-4EBC59BBD074}" destId="{359C56E1-72A2-4067-803A-5EF56736A340}" srcOrd="1" destOrd="0" presId="urn:microsoft.com/office/officeart/2005/8/layout/venn2"/>
    <dgm:cxn modelId="{8192188F-FC15-4F22-8D56-127B903F4EC4}" type="presOf" srcId="{5697146F-8220-4AF6-AF35-C60BF86B3777}" destId="{B7BDCE5A-59A8-4079-BE90-A2A40B050849}" srcOrd="1" destOrd="0" presId="urn:microsoft.com/office/officeart/2005/8/layout/venn2"/>
    <dgm:cxn modelId="{1C6ACC92-99AA-44B9-8DE0-03F29ADB66D7}" srcId="{206244B5-C57B-4321-AA4A-5E8446D0241D}" destId="{320B3D82-36F1-4B97-B9CF-DEC09DB5B9A3}" srcOrd="2" destOrd="0" parTransId="{483CA5AB-8B02-4336-B261-5014C716F89C}" sibTransId="{5A7E5025-0955-48B4-A18A-87FE753C653F}"/>
    <dgm:cxn modelId="{EABEAAA8-58E7-4C3D-958C-A93DB4AE3939}" srcId="{206244B5-C57B-4321-AA4A-5E8446D0241D}" destId="{5697146F-8220-4AF6-AF35-C60BF86B3777}" srcOrd="0" destOrd="0" parTransId="{7B1860B4-3297-4A13-A814-416CC7F63CEB}" sibTransId="{75CDAE1C-C385-44E6-9F95-0C61E432DD69}"/>
    <dgm:cxn modelId="{FF7262AB-43AC-4009-B068-0F1BF1C0BEFC}" type="presOf" srcId="{206244B5-C57B-4321-AA4A-5E8446D0241D}" destId="{B6988306-6962-4FAA-BD58-0BEBB1EABCC6}" srcOrd="0" destOrd="0" presId="urn:microsoft.com/office/officeart/2005/8/layout/venn2"/>
    <dgm:cxn modelId="{16225AB9-11C0-4D94-B699-D8D5A7499C67}" type="presOf" srcId="{5DDBE93B-FD2F-47F6-B548-4EBC59BBD074}" destId="{73FBFEF9-AE09-4C5F-9F39-E613098C8465}" srcOrd="0" destOrd="0" presId="urn:microsoft.com/office/officeart/2005/8/layout/venn2"/>
    <dgm:cxn modelId="{1D05BBBE-8F39-444E-89C1-44398D3179E0}" type="presOf" srcId="{D7291332-D2A7-4441-9881-77EC2C022E9C}" destId="{6D243AD0-A0A6-4377-8A2C-7147467B282D}" srcOrd="0" destOrd="0" presId="urn:microsoft.com/office/officeart/2005/8/layout/venn2"/>
    <dgm:cxn modelId="{E9D579C2-BB4E-4027-807E-6CD535AD3C4E}" type="presOf" srcId="{320B3D82-36F1-4B97-B9CF-DEC09DB5B9A3}" destId="{B8B48B64-20DD-405A-ACB5-92DB3CA50870}" srcOrd="0" destOrd="0" presId="urn:microsoft.com/office/officeart/2005/8/layout/venn2"/>
    <dgm:cxn modelId="{D58054D9-1C14-43AA-9ACA-31AFD07D079E}" type="presOf" srcId="{5697146F-8220-4AF6-AF35-C60BF86B3777}" destId="{AB15DC40-2064-4835-9744-FA149D4E0079}" srcOrd="0" destOrd="0" presId="urn:microsoft.com/office/officeart/2005/8/layout/venn2"/>
    <dgm:cxn modelId="{67D595F5-6855-4F53-9F1A-18E567CE9D42}" type="presOf" srcId="{ABAF949C-6C47-4FDE-ACF2-FB460703DDA4}" destId="{4604A3E2-1F96-409B-94E6-3EFA1EB0E273}" srcOrd="1" destOrd="0" presId="urn:microsoft.com/office/officeart/2005/8/layout/venn2"/>
    <dgm:cxn modelId="{5592BF03-8FA1-48A6-86A5-178ABCB831C2}" type="presParOf" srcId="{B6988306-6962-4FAA-BD58-0BEBB1EABCC6}" destId="{FBDE136B-0BC8-41EA-A388-875700030354}" srcOrd="0" destOrd="0" presId="urn:microsoft.com/office/officeart/2005/8/layout/venn2"/>
    <dgm:cxn modelId="{FE5237B5-ADBF-4C3C-BB28-7775E3140929}" type="presParOf" srcId="{FBDE136B-0BC8-41EA-A388-875700030354}" destId="{AB15DC40-2064-4835-9744-FA149D4E0079}" srcOrd="0" destOrd="0" presId="urn:microsoft.com/office/officeart/2005/8/layout/venn2"/>
    <dgm:cxn modelId="{4611C959-EB24-44AB-9332-8774DEAF1DC5}" type="presParOf" srcId="{FBDE136B-0BC8-41EA-A388-875700030354}" destId="{B7BDCE5A-59A8-4079-BE90-A2A40B050849}" srcOrd="1" destOrd="0" presId="urn:microsoft.com/office/officeart/2005/8/layout/venn2"/>
    <dgm:cxn modelId="{31033D0E-3A01-4597-B06C-57670DABE590}" type="presParOf" srcId="{B6988306-6962-4FAA-BD58-0BEBB1EABCC6}" destId="{BC33C557-4379-4411-BCB6-65D2C5A83D0C}" srcOrd="1" destOrd="0" presId="urn:microsoft.com/office/officeart/2005/8/layout/venn2"/>
    <dgm:cxn modelId="{85508CA8-0D21-4B9C-92E3-63AB693B2699}" type="presParOf" srcId="{BC33C557-4379-4411-BCB6-65D2C5A83D0C}" destId="{414A663E-5700-4116-95F4-94B482316CFA}" srcOrd="0" destOrd="0" presId="urn:microsoft.com/office/officeart/2005/8/layout/venn2"/>
    <dgm:cxn modelId="{A304C08F-884B-413D-BC8A-15F759A101ED}" type="presParOf" srcId="{BC33C557-4379-4411-BCB6-65D2C5A83D0C}" destId="{4604A3E2-1F96-409B-94E6-3EFA1EB0E273}" srcOrd="1" destOrd="0" presId="urn:microsoft.com/office/officeart/2005/8/layout/venn2"/>
    <dgm:cxn modelId="{D86BA01A-B01A-4365-906F-DC0B9517A4AB}" type="presParOf" srcId="{B6988306-6962-4FAA-BD58-0BEBB1EABCC6}" destId="{E811E3C2-2E1D-4305-A1E3-25F0AEE78C0D}" srcOrd="2" destOrd="0" presId="urn:microsoft.com/office/officeart/2005/8/layout/venn2"/>
    <dgm:cxn modelId="{C25C0CBE-855A-4568-9032-2E1CA6E1C10F}" type="presParOf" srcId="{E811E3C2-2E1D-4305-A1E3-25F0AEE78C0D}" destId="{B8B48B64-20DD-405A-ACB5-92DB3CA50870}" srcOrd="0" destOrd="0" presId="urn:microsoft.com/office/officeart/2005/8/layout/venn2"/>
    <dgm:cxn modelId="{E8636097-FB90-4CC6-B2C7-BD4358097BFF}" type="presParOf" srcId="{E811E3C2-2E1D-4305-A1E3-25F0AEE78C0D}" destId="{31CEFF6C-FBDE-454E-93CF-6D44D0E60262}" srcOrd="1" destOrd="0" presId="urn:microsoft.com/office/officeart/2005/8/layout/venn2"/>
    <dgm:cxn modelId="{EB4D410A-DA37-41DA-A0AB-25E5A45C73E2}" type="presParOf" srcId="{B6988306-6962-4FAA-BD58-0BEBB1EABCC6}" destId="{DAD078D4-1CD5-4801-9057-8698176AE090}" srcOrd="3" destOrd="0" presId="urn:microsoft.com/office/officeart/2005/8/layout/venn2"/>
    <dgm:cxn modelId="{1CD31CB0-816C-4258-8BFB-E3635C152EE3}" type="presParOf" srcId="{DAD078D4-1CD5-4801-9057-8698176AE090}" destId="{73FBFEF9-AE09-4C5F-9F39-E613098C8465}" srcOrd="0" destOrd="0" presId="urn:microsoft.com/office/officeart/2005/8/layout/venn2"/>
    <dgm:cxn modelId="{FD86820A-7C89-4051-9131-057495D30F00}" type="presParOf" srcId="{DAD078D4-1CD5-4801-9057-8698176AE090}" destId="{359C56E1-72A2-4067-803A-5EF56736A340}" srcOrd="1" destOrd="0" presId="urn:microsoft.com/office/officeart/2005/8/layout/venn2"/>
    <dgm:cxn modelId="{8633A8FC-0652-43C4-9CC6-32A28F5B07CA}" type="presParOf" srcId="{B6988306-6962-4FAA-BD58-0BEBB1EABCC6}" destId="{47B52C99-BE6B-4F7A-B3BD-F394D3612CEB}" srcOrd="4" destOrd="0" presId="urn:microsoft.com/office/officeart/2005/8/layout/venn2"/>
    <dgm:cxn modelId="{7DFD1DAE-04BF-4004-9FC8-1D2911018692}" type="presParOf" srcId="{47B52C99-BE6B-4F7A-B3BD-F394D3612CEB}" destId="{6D243AD0-A0A6-4377-8A2C-7147467B282D}" srcOrd="0" destOrd="0" presId="urn:microsoft.com/office/officeart/2005/8/layout/venn2"/>
    <dgm:cxn modelId="{6ACCF4DB-29AF-4548-9840-8A01F6733DF8}" type="presParOf" srcId="{47B52C99-BE6B-4F7A-B3BD-F394D3612CEB}" destId="{4F211DD2-37ED-4832-9D88-EFAB8C89324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DD037-48CF-416D-8492-5326556D925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D76D569-A78F-4584-B9B1-A83AC213770E}">
      <dgm:prSet phldrT="[Text]"/>
      <dgm:spPr/>
      <dgm:t>
        <a:bodyPr/>
        <a:lstStyle/>
        <a:p>
          <a:r>
            <a:rPr lang="en-US" dirty="0"/>
            <a:t>Participatory Communication</a:t>
          </a:r>
        </a:p>
      </dgm:t>
    </dgm:pt>
    <dgm:pt modelId="{FE417951-66B6-46AD-80CD-84AECCFC215B}" type="parTrans" cxnId="{A1CD4D8C-B609-4875-9812-D7CE433F1D1D}">
      <dgm:prSet/>
      <dgm:spPr/>
      <dgm:t>
        <a:bodyPr/>
        <a:lstStyle/>
        <a:p>
          <a:endParaRPr lang="en-US"/>
        </a:p>
      </dgm:t>
    </dgm:pt>
    <dgm:pt modelId="{E6266FA0-E297-4732-9504-1282AF7F7B55}" type="sibTrans" cxnId="{A1CD4D8C-B609-4875-9812-D7CE433F1D1D}">
      <dgm:prSet/>
      <dgm:spPr/>
      <dgm:t>
        <a:bodyPr/>
        <a:lstStyle/>
        <a:p>
          <a:endParaRPr lang="en-US"/>
        </a:p>
      </dgm:t>
    </dgm:pt>
    <dgm:pt modelId="{91CF3CAA-AD83-44FC-83F0-F827171B67CA}">
      <dgm:prSet phldrT="[Text]"/>
      <dgm:spPr/>
      <dgm:t>
        <a:bodyPr/>
        <a:lstStyle/>
        <a:p>
          <a:r>
            <a:rPr lang="en-US" dirty="0"/>
            <a:t>Relationship-Building</a:t>
          </a:r>
        </a:p>
      </dgm:t>
    </dgm:pt>
    <dgm:pt modelId="{8763B413-040B-4C49-8F83-486374FE8181}" type="parTrans" cxnId="{5FDB0D58-6659-41FA-8587-85E81753B224}">
      <dgm:prSet/>
      <dgm:spPr/>
      <dgm:t>
        <a:bodyPr/>
        <a:lstStyle/>
        <a:p>
          <a:endParaRPr lang="en-US"/>
        </a:p>
      </dgm:t>
    </dgm:pt>
    <dgm:pt modelId="{CF1781F6-80F4-4893-AFC9-92104C4B8210}" type="sibTrans" cxnId="{5FDB0D58-6659-41FA-8587-85E81753B224}">
      <dgm:prSet/>
      <dgm:spPr/>
      <dgm:t>
        <a:bodyPr/>
        <a:lstStyle/>
        <a:p>
          <a:endParaRPr lang="en-US"/>
        </a:p>
      </dgm:t>
    </dgm:pt>
    <dgm:pt modelId="{0D03CEC5-C45D-4666-A082-4BB0176EB6F0}">
      <dgm:prSet phldrT="[Text]"/>
      <dgm:spPr/>
      <dgm:t>
        <a:bodyPr/>
        <a:lstStyle/>
        <a:p>
          <a:r>
            <a:rPr lang="en-US" dirty="0"/>
            <a:t>Mid-Term Adjustments</a:t>
          </a:r>
        </a:p>
      </dgm:t>
    </dgm:pt>
    <dgm:pt modelId="{B11844F8-5AEA-48D2-A075-4B673F8EDDE0}" type="parTrans" cxnId="{55702D49-65F7-42B4-B616-AD687DC6BA0B}">
      <dgm:prSet/>
      <dgm:spPr/>
      <dgm:t>
        <a:bodyPr/>
        <a:lstStyle/>
        <a:p>
          <a:endParaRPr lang="en-US"/>
        </a:p>
      </dgm:t>
    </dgm:pt>
    <dgm:pt modelId="{2DB998C7-0321-4C74-8B9E-FEA357A04BB2}" type="sibTrans" cxnId="{55702D49-65F7-42B4-B616-AD687DC6BA0B}">
      <dgm:prSet/>
      <dgm:spPr/>
      <dgm:t>
        <a:bodyPr/>
        <a:lstStyle/>
        <a:p>
          <a:endParaRPr lang="en-US"/>
        </a:p>
      </dgm:t>
    </dgm:pt>
    <dgm:pt modelId="{CF956369-AA86-4D24-9939-019205147C81}">
      <dgm:prSet phldrT="[Text]"/>
      <dgm:spPr/>
      <dgm:t>
        <a:bodyPr/>
        <a:lstStyle/>
        <a:p>
          <a:r>
            <a:rPr lang="en-US" dirty="0"/>
            <a:t>Advocacy</a:t>
          </a:r>
        </a:p>
      </dgm:t>
    </dgm:pt>
    <dgm:pt modelId="{4EDC2075-1CA0-427A-923D-5056FD8DC904}" type="parTrans" cxnId="{476A2616-AE80-4DB6-8C82-A06FCB3673FC}">
      <dgm:prSet/>
      <dgm:spPr/>
      <dgm:t>
        <a:bodyPr/>
        <a:lstStyle/>
        <a:p>
          <a:endParaRPr lang="en-US"/>
        </a:p>
      </dgm:t>
    </dgm:pt>
    <dgm:pt modelId="{2D152BE8-DADC-4168-9136-4E7DA571E205}" type="sibTrans" cxnId="{476A2616-AE80-4DB6-8C82-A06FCB3673FC}">
      <dgm:prSet/>
      <dgm:spPr/>
      <dgm:t>
        <a:bodyPr/>
        <a:lstStyle/>
        <a:p>
          <a:endParaRPr lang="en-US"/>
        </a:p>
      </dgm:t>
    </dgm:pt>
    <dgm:pt modelId="{7B27FA23-5780-464B-A228-5A6D8C71E841}">
      <dgm:prSet phldrT="[Text]"/>
      <dgm:spPr/>
      <dgm:t>
        <a:bodyPr/>
        <a:lstStyle/>
        <a:p>
          <a:r>
            <a:rPr lang="en-US" dirty="0"/>
            <a:t>Genuine Dialogue</a:t>
          </a:r>
        </a:p>
      </dgm:t>
    </dgm:pt>
    <dgm:pt modelId="{4622FDD7-7C5D-4D0B-B378-4BC3A618914D}" type="parTrans" cxnId="{303C850B-B628-40B8-A3C9-50E0FF80D747}">
      <dgm:prSet/>
      <dgm:spPr/>
      <dgm:t>
        <a:bodyPr/>
        <a:lstStyle/>
        <a:p>
          <a:endParaRPr lang="en-US"/>
        </a:p>
      </dgm:t>
    </dgm:pt>
    <dgm:pt modelId="{12C75AC2-6526-44A4-B206-7BEEF4C1E2D7}" type="sibTrans" cxnId="{303C850B-B628-40B8-A3C9-50E0FF80D747}">
      <dgm:prSet/>
      <dgm:spPr/>
      <dgm:t>
        <a:bodyPr/>
        <a:lstStyle/>
        <a:p>
          <a:endParaRPr lang="en-US"/>
        </a:p>
      </dgm:t>
    </dgm:pt>
    <dgm:pt modelId="{92253485-35D1-4675-98B7-65721833FE6F}">
      <dgm:prSet/>
      <dgm:spPr/>
      <dgm:t>
        <a:bodyPr/>
        <a:lstStyle/>
        <a:p>
          <a:r>
            <a:rPr lang="en-US" dirty="0"/>
            <a:t>Inclusive Design, Monitoring &amp; Evaluation</a:t>
          </a:r>
        </a:p>
      </dgm:t>
    </dgm:pt>
    <dgm:pt modelId="{4EBDF43B-16D7-42D0-A2E2-8961439077A8}" type="parTrans" cxnId="{9D9869F9-3411-4C99-9F2D-0CB89B073D87}">
      <dgm:prSet/>
      <dgm:spPr/>
      <dgm:t>
        <a:bodyPr/>
        <a:lstStyle/>
        <a:p>
          <a:endParaRPr lang="en-US"/>
        </a:p>
      </dgm:t>
    </dgm:pt>
    <dgm:pt modelId="{4E4BEA18-D534-40AE-B418-F78856196E44}" type="sibTrans" cxnId="{9D9869F9-3411-4C99-9F2D-0CB89B073D87}">
      <dgm:prSet/>
      <dgm:spPr/>
      <dgm:t>
        <a:bodyPr/>
        <a:lstStyle/>
        <a:p>
          <a:endParaRPr lang="en-US"/>
        </a:p>
      </dgm:t>
    </dgm:pt>
    <dgm:pt modelId="{4619FC56-B1B3-4140-9521-5597FC5FEFFD}" type="pres">
      <dgm:prSet presAssocID="{178DD037-48CF-416D-8492-5326556D9259}" presName="cycle" presStyleCnt="0">
        <dgm:presLayoutVars>
          <dgm:dir/>
          <dgm:resizeHandles val="exact"/>
        </dgm:presLayoutVars>
      </dgm:prSet>
      <dgm:spPr/>
    </dgm:pt>
    <dgm:pt modelId="{DFC67C4B-FFE3-4DAD-B127-BAE4A6DFF430}" type="pres">
      <dgm:prSet presAssocID="{ED76D569-A78F-4584-B9B1-A83AC213770E}" presName="dummy" presStyleCnt="0"/>
      <dgm:spPr/>
    </dgm:pt>
    <dgm:pt modelId="{D51326D4-8773-4992-86B3-66ABE04088D6}" type="pres">
      <dgm:prSet presAssocID="{ED76D569-A78F-4584-B9B1-A83AC213770E}" presName="node" presStyleLbl="revTx" presStyleIdx="0" presStyleCnt="6">
        <dgm:presLayoutVars>
          <dgm:bulletEnabled val="1"/>
        </dgm:presLayoutVars>
      </dgm:prSet>
      <dgm:spPr/>
    </dgm:pt>
    <dgm:pt modelId="{5B7E5C3E-712A-471E-AEB2-8118545723BE}" type="pres">
      <dgm:prSet presAssocID="{E6266FA0-E297-4732-9504-1282AF7F7B55}" presName="sibTrans" presStyleLbl="node1" presStyleIdx="0" presStyleCnt="6"/>
      <dgm:spPr/>
    </dgm:pt>
    <dgm:pt modelId="{46DABE7C-3623-431F-95E4-7B658DA6CD10}" type="pres">
      <dgm:prSet presAssocID="{91CF3CAA-AD83-44FC-83F0-F827171B67CA}" presName="dummy" presStyleCnt="0"/>
      <dgm:spPr/>
    </dgm:pt>
    <dgm:pt modelId="{5A16FC38-15D2-492B-8B59-7100DC14AF4B}" type="pres">
      <dgm:prSet presAssocID="{91CF3CAA-AD83-44FC-83F0-F827171B67CA}" presName="node" presStyleLbl="revTx" presStyleIdx="1" presStyleCnt="6">
        <dgm:presLayoutVars>
          <dgm:bulletEnabled val="1"/>
        </dgm:presLayoutVars>
      </dgm:prSet>
      <dgm:spPr/>
    </dgm:pt>
    <dgm:pt modelId="{4CD2FBC2-2740-4154-A17F-69E17F2AFF25}" type="pres">
      <dgm:prSet presAssocID="{CF1781F6-80F4-4893-AFC9-92104C4B8210}" presName="sibTrans" presStyleLbl="node1" presStyleIdx="1" presStyleCnt="6"/>
      <dgm:spPr/>
    </dgm:pt>
    <dgm:pt modelId="{1E33523C-81DC-4E62-9153-A31EBE9CCB93}" type="pres">
      <dgm:prSet presAssocID="{0D03CEC5-C45D-4666-A082-4BB0176EB6F0}" presName="dummy" presStyleCnt="0"/>
      <dgm:spPr/>
    </dgm:pt>
    <dgm:pt modelId="{208F20CE-1B27-4C39-8F89-DEA2C6489F36}" type="pres">
      <dgm:prSet presAssocID="{0D03CEC5-C45D-4666-A082-4BB0176EB6F0}" presName="node" presStyleLbl="revTx" presStyleIdx="2" presStyleCnt="6">
        <dgm:presLayoutVars>
          <dgm:bulletEnabled val="1"/>
        </dgm:presLayoutVars>
      </dgm:prSet>
      <dgm:spPr/>
    </dgm:pt>
    <dgm:pt modelId="{3C7EEDC0-FDB2-41E5-896D-E088ADBF114C}" type="pres">
      <dgm:prSet presAssocID="{2DB998C7-0321-4C74-8B9E-FEA357A04BB2}" presName="sibTrans" presStyleLbl="node1" presStyleIdx="2" presStyleCnt="6"/>
      <dgm:spPr/>
    </dgm:pt>
    <dgm:pt modelId="{D4F48355-87FA-4ACD-9894-4D6D5BE7425A}" type="pres">
      <dgm:prSet presAssocID="{CF956369-AA86-4D24-9939-019205147C81}" presName="dummy" presStyleCnt="0"/>
      <dgm:spPr/>
    </dgm:pt>
    <dgm:pt modelId="{1C4D41B5-0399-48AA-9566-C4F06827F9BA}" type="pres">
      <dgm:prSet presAssocID="{CF956369-AA86-4D24-9939-019205147C81}" presName="node" presStyleLbl="revTx" presStyleIdx="3" presStyleCnt="6">
        <dgm:presLayoutVars>
          <dgm:bulletEnabled val="1"/>
        </dgm:presLayoutVars>
      </dgm:prSet>
      <dgm:spPr/>
    </dgm:pt>
    <dgm:pt modelId="{FFD219C1-DAF3-4029-B032-B771894E0B1D}" type="pres">
      <dgm:prSet presAssocID="{2D152BE8-DADC-4168-9136-4E7DA571E205}" presName="sibTrans" presStyleLbl="node1" presStyleIdx="3" presStyleCnt="6"/>
      <dgm:spPr/>
    </dgm:pt>
    <dgm:pt modelId="{43C5851E-925F-4BB9-8F81-163EAE42DD2F}" type="pres">
      <dgm:prSet presAssocID="{7B27FA23-5780-464B-A228-5A6D8C71E841}" presName="dummy" presStyleCnt="0"/>
      <dgm:spPr/>
    </dgm:pt>
    <dgm:pt modelId="{CC22905D-DAD5-44D5-A9AB-568B40963C91}" type="pres">
      <dgm:prSet presAssocID="{7B27FA23-5780-464B-A228-5A6D8C71E841}" presName="node" presStyleLbl="revTx" presStyleIdx="4" presStyleCnt="6">
        <dgm:presLayoutVars>
          <dgm:bulletEnabled val="1"/>
        </dgm:presLayoutVars>
      </dgm:prSet>
      <dgm:spPr/>
    </dgm:pt>
    <dgm:pt modelId="{8E9BFC3D-0FE2-4E8D-868F-89C1F49D7324}" type="pres">
      <dgm:prSet presAssocID="{12C75AC2-6526-44A4-B206-7BEEF4C1E2D7}" presName="sibTrans" presStyleLbl="node1" presStyleIdx="4" presStyleCnt="6"/>
      <dgm:spPr/>
    </dgm:pt>
    <dgm:pt modelId="{632A7571-FF5A-4136-AEE5-F45CB1FD326E}" type="pres">
      <dgm:prSet presAssocID="{92253485-35D1-4675-98B7-65721833FE6F}" presName="dummy" presStyleCnt="0"/>
      <dgm:spPr/>
    </dgm:pt>
    <dgm:pt modelId="{CEDD0043-20E8-4ED0-97EE-D4ECD86442C1}" type="pres">
      <dgm:prSet presAssocID="{92253485-35D1-4675-98B7-65721833FE6F}" presName="node" presStyleLbl="revTx" presStyleIdx="5" presStyleCnt="6">
        <dgm:presLayoutVars>
          <dgm:bulletEnabled val="1"/>
        </dgm:presLayoutVars>
      </dgm:prSet>
      <dgm:spPr/>
    </dgm:pt>
    <dgm:pt modelId="{4848AE5E-52C5-4481-8E0D-2E98E0AB91E9}" type="pres">
      <dgm:prSet presAssocID="{4E4BEA18-D534-40AE-B418-F78856196E44}" presName="sibTrans" presStyleLbl="node1" presStyleIdx="5" presStyleCnt="6"/>
      <dgm:spPr/>
    </dgm:pt>
  </dgm:ptLst>
  <dgm:cxnLst>
    <dgm:cxn modelId="{303C850B-B628-40B8-A3C9-50E0FF80D747}" srcId="{178DD037-48CF-416D-8492-5326556D9259}" destId="{7B27FA23-5780-464B-A228-5A6D8C71E841}" srcOrd="4" destOrd="0" parTransId="{4622FDD7-7C5D-4D0B-B378-4BC3A618914D}" sibTransId="{12C75AC2-6526-44A4-B206-7BEEF4C1E2D7}"/>
    <dgm:cxn modelId="{476A2616-AE80-4DB6-8C82-A06FCB3673FC}" srcId="{178DD037-48CF-416D-8492-5326556D9259}" destId="{CF956369-AA86-4D24-9939-019205147C81}" srcOrd="3" destOrd="0" parTransId="{4EDC2075-1CA0-427A-923D-5056FD8DC904}" sibTransId="{2D152BE8-DADC-4168-9136-4E7DA571E205}"/>
    <dgm:cxn modelId="{30E3C618-49A5-4C2A-927D-F73DC442F40B}" type="presOf" srcId="{12C75AC2-6526-44A4-B206-7BEEF4C1E2D7}" destId="{8E9BFC3D-0FE2-4E8D-868F-89C1F49D7324}" srcOrd="0" destOrd="0" presId="urn:microsoft.com/office/officeart/2005/8/layout/cycle1"/>
    <dgm:cxn modelId="{F4259127-A983-46E9-8300-9D85BE573875}" type="presOf" srcId="{0D03CEC5-C45D-4666-A082-4BB0176EB6F0}" destId="{208F20CE-1B27-4C39-8F89-DEA2C6489F36}" srcOrd="0" destOrd="0" presId="urn:microsoft.com/office/officeart/2005/8/layout/cycle1"/>
    <dgm:cxn modelId="{EAEA1D41-A005-4F59-94ED-B8820A3F3D59}" type="presOf" srcId="{178DD037-48CF-416D-8492-5326556D9259}" destId="{4619FC56-B1B3-4140-9521-5597FC5FEFFD}" srcOrd="0" destOrd="0" presId="urn:microsoft.com/office/officeart/2005/8/layout/cycle1"/>
    <dgm:cxn modelId="{5021A946-BABE-404F-BF62-4C4BA87DB026}" type="presOf" srcId="{2DB998C7-0321-4C74-8B9E-FEA357A04BB2}" destId="{3C7EEDC0-FDB2-41E5-896D-E088ADBF114C}" srcOrd="0" destOrd="0" presId="urn:microsoft.com/office/officeart/2005/8/layout/cycle1"/>
    <dgm:cxn modelId="{55702D49-65F7-42B4-B616-AD687DC6BA0B}" srcId="{178DD037-48CF-416D-8492-5326556D9259}" destId="{0D03CEC5-C45D-4666-A082-4BB0176EB6F0}" srcOrd="2" destOrd="0" parTransId="{B11844F8-5AEA-48D2-A075-4B673F8EDDE0}" sibTransId="{2DB998C7-0321-4C74-8B9E-FEA357A04BB2}"/>
    <dgm:cxn modelId="{41FC054A-8E2F-4B62-B3EA-C9FB7FD5CFF3}" type="presOf" srcId="{CF956369-AA86-4D24-9939-019205147C81}" destId="{1C4D41B5-0399-48AA-9566-C4F06827F9BA}" srcOrd="0" destOrd="0" presId="urn:microsoft.com/office/officeart/2005/8/layout/cycle1"/>
    <dgm:cxn modelId="{5FDB0D58-6659-41FA-8587-85E81753B224}" srcId="{178DD037-48CF-416D-8492-5326556D9259}" destId="{91CF3CAA-AD83-44FC-83F0-F827171B67CA}" srcOrd="1" destOrd="0" parTransId="{8763B413-040B-4C49-8F83-486374FE8181}" sibTransId="{CF1781F6-80F4-4893-AFC9-92104C4B8210}"/>
    <dgm:cxn modelId="{4AE1C778-BDD3-472E-A14B-430C0E28C072}" type="presOf" srcId="{2D152BE8-DADC-4168-9136-4E7DA571E205}" destId="{FFD219C1-DAF3-4029-B032-B771894E0B1D}" srcOrd="0" destOrd="0" presId="urn:microsoft.com/office/officeart/2005/8/layout/cycle1"/>
    <dgm:cxn modelId="{B81DF07A-2A13-4DF4-A5EA-18F3C8DFE7F5}" type="presOf" srcId="{7B27FA23-5780-464B-A228-5A6D8C71E841}" destId="{CC22905D-DAD5-44D5-A9AB-568B40963C91}" srcOrd="0" destOrd="0" presId="urn:microsoft.com/office/officeart/2005/8/layout/cycle1"/>
    <dgm:cxn modelId="{C8FF1582-EAC4-421F-9767-1E543A4E0DCB}" type="presOf" srcId="{CF1781F6-80F4-4893-AFC9-92104C4B8210}" destId="{4CD2FBC2-2740-4154-A17F-69E17F2AFF25}" srcOrd="0" destOrd="0" presId="urn:microsoft.com/office/officeart/2005/8/layout/cycle1"/>
    <dgm:cxn modelId="{A1CD4D8C-B609-4875-9812-D7CE433F1D1D}" srcId="{178DD037-48CF-416D-8492-5326556D9259}" destId="{ED76D569-A78F-4584-B9B1-A83AC213770E}" srcOrd="0" destOrd="0" parTransId="{FE417951-66B6-46AD-80CD-84AECCFC215B}" sibTransId="{E6266FA0-E297-4732-9504-1282AF7F7B55}"/>
    <dgm:cxn modelId="{070DBB8E-BEA5-46F9-A72C-B4A3D6739BCD}" type="presOf" srcId="{92253485-35D1-4675-98B7-65721833FE6F}" destId="{CEDD0043-20E8-4ED0-97EE-D4ECD86442C1}" srcOrd="0" destOrd="0" presId="urn:microsoft.com/office/officeart/2005/8/layout/cycle1"/>
    <dgm:cxn modelId="{77DCC5AF-B1D3-4587-9AA9-99FB248170A1}" type="presOf" srcId="{E6266FA0-E297-4732-9504-1282AF7F7B55}" destId="{5B7E5C3E-712A-471E-AEB2-8118545723BE}" srcOrd="0" destOrd="0" presId="urn:microsoft.com/office/officeart/2005/8/layout/cycle1"/>
    <dgm:cxn modelId="{2F4831C0-5A26-4CC9-A5A0-894E93E5F79E}" type="presOf" srcId="{4E4BEA18-D534-40AE-B418-F78856196E44}" destId="{4848AE5E-52C5-4481-8E0D-2E98E0AB91E9}" srcOrd="0" destOrd="0" presId="urn:microsoft.com/office/officeart/2005/8/layout/cycle1"/>
    <dgm:cxn modelId="{8889B3DB-9410-4177-805B-D15ADC39D0DF}" type="presOf" srcId="{91CF3CAA-AD83-44FC-83F0-F827171B67CA}" destId="{5A16FC38-15D2-492B-8B59-7100DC14AF4B}" srcOrd="0" destOrd="0" presId="urn:microsoft.com/office/officeart/2005/8/layout/cycle1"/>
    <dgm:cxn modelId="{9319B8E3-8EF5-4AEF-B32A-E0D04DBD4AD3}" type="presOf" srcId="{ED76D569-A78F-4584-B9B1-A83AC213770E}" destId="{D51326D4-8773-4992-86B3-66ABE04088D6}" srcOrd="0" destOrd="0" presId="urn:microsoft.com/office/officeart/2005/8/layout/cycle1"/>
    <dgm:cxn modelId="{9D9869F9-3411-4C99-9F2D-0CB89B073D87}" srcId="{178DD037-48CF-416D-8492-5326556D9259}" destId="{92253485-35D1-4675-98B7-65721833FE6F}" srcOrd="5" destOrd="0" parTransId="{4EBDF43B-16D7-42D0-A2E2-8961439077A8}" sibTransId="{4E4BEA18-D534-40AE-B418-F78856196E44}"/>
    <dgm:cxn modelId="{A3E40254-A6BE-435F-AC2C-F33C48870B67}" type="presParOf" srcId="{4619FC56-B1B3-4140-9521-5597FC5FEFFD}" destId="{DFC67C4B-FFE3-4DAD-B127-BAE4A6DFF430}" srcOrd="0" destOrd="0" presId="urn:microsoft.com/office/officeart/2005/8/layout/cycle1"/>
    <dgm:cxn modelId="{8AB9E561-35C7-412B-866E-4F74933633DE}" type="presParOf" srcId="{4619FC56-B1B3-4140-9521-5597FC5FEFFD}" destId="{D51326D4-8773-4992-86B3-66ABE04088D6}" srcOrd="1" destOrd="0" presId="urn:microsoft.com/office/officeart/2005/8/layout/cycle1"/>
    <dgm:cxn modelId="{440EBF5A-0BA8-437B-B07B-AF1F372E6AD2}" type="presParOf" srcId="{4619FC56-B1B3-4140-9521-5597FC5FEFFD}" destId="{5B7E5C3E-712A-471E-AEB2-8118545723BE}" srcOrd="2" destOrd="0" presId="urn:microsoft.com/office/officeart/2005/8/layout/cycle1"/>
    <dgm:cxn modelId="{E43F888B-F649-4915-9E03-1EC53418E0E1}" type="presParOf" srcId="{4619FC56-B1B3-4140-9521-5597FC5FEFFD}" destId="{46DABE7C-3623-431F-95E4-7B658DA6CD10}" srcOrd="3" destOrd="0" presId="urn:microsoft.com/office/officeart/2005/8/layout/cycle1"/>
    <dgm:cxn modelId="{92FB1E51-6888-4155-915B-CC7A7EA418EE}" type="presParOf" srcId="{4619FC56-B1B3-4140-9521-5597FC5FEFFD}" destId="{5A16FC38-15D2-492B-8B59-7100DC14AF4B}" srcOrd="4" destOrd="0" presId="urn:microsoft.com/office/officeart/2005/8/layout/cycle1"/>
    <dgm:cxn modelId="{75652D65-CDD1-49D4-92D4-ECF32E7A0C12}" type="presParOf" srcId="{4619FC56-B1B3-4140-9521-5597FC5FEFFD}" destId="{4CD2FBC2-2740-4154-A17F-69E17F2AFF25}" srcOrd="5" destOrd="0" presId="urn:microsoft.com/office/officeart/2005/8/layout/cycle1"/>
    <dgm:cxn modelId="{68383CF8-F2DD-489F-A90F-2E782867C9D7}" type="presParOf" srcId="{4619FC56-B1B3-4140-9521-5597FC5FEFFD}" destId="{1E33523C-81DC-4E62-9153-A31EBE9CCB93}" srcOrd="6" destOrd="0" presId="urn:microsoft.com/office/officeart/2005/8/layout/cycle1"/>
    <dgm:cxn modelId="{4552EE37-F250-4B6A-A80A-83CFDC2DDA71}" type="presParOf" srcId="{4619FC56-B1B3-4140-9521-5597FC5FEFFD}" destId="{208F20CE-1B27-4C39-8F89-DEA2C6489F36}" srcOrd="7" destOrd="0" presId="urn:microsoft.com/office/officeart/2005/8/layout/cycle1"/>
    <dgm:cxn modelId="{AA4F1BC1-4F2D-409C-864B-2CE5FAB98781}" type="presParOf" srcId="{4619FC56-B1B3-4140-9521-5597FC5FEFFD}" destId="{3C7EEDC0-FDB2-41E5-896D-E088ADBF114C}" srcOrd="8" destOrd="0" presId="urn:microsoft.com/office/officeart/2005/8/layout/cycle1"/>
    <dgm:cxn modelId="{CD33491F-AC74-43A7-9F5B-C30D9535D44B}" type="presParOf" srcId="{4619FC56-B1B3-4140-9521-5597FC5FEFFD}" destId="{D4F48355-87FA-4ACD-9894-4D6D5BE7425A}" srcOrd="9" destOrd="0" presId="urn:microsoft.com/office/officeart/2005/8/layout/cycle1"/>
    <dgm:cxn modelId="{43CCA1E4-507E-4434-B92C-03C5C450D4A7}" type="presParOf" srcId="{4619FC56-B1B3-4140-9521-5597FC5FEFFD}" destId="{1C4D41B5-0399-48AA-9566-C4F06827F9BA}" srcOrd="10" destOrd="0" presId="urn:microsoft.com/office/officeart/2005/8/layout/cycle1"/>
    <dgm:cxn modelId="{B161E01C-BCA5-48D6-85DA-8F386C3A0F8A}" type="presParOf" srcId="{4619FC56-B1B3-4140-9521-5597FC5FEFFD}" destId="{FFD219C1-DAF3-4029-B032-B771894E0B1D}" srcOrd="11" destOrd="0" presId="urn:microsoft.com/office/officeart/2005/8/layout/cycle1"/>
    <dgm:cxn modelId="{341ED0D3-CCA7-4A6B-8C66-75596B275C41}" type="presParOf" srcId="{4619FC56-B1B3-4140-9521-5597FC5FEFFD}" destId="{43C5851E-925F-4BB9-8F81-163EAE42DD2F}" srcOrd="12" destOrd="0" presId="urn:microsoft.com/office/officeart/2005/8/layout/cycle1"/>
    <dgm:cxn modelId="{B680D2FB-EBB1-4EF1-9DFA-DBC75F282335}" type="presParOf" srcId="{4619FC56-B1B3-4140-9521-5597FC5FEFFD}" destId="{CC22905D-DAD5-44D5-A9AB-568B40963C91}" srcOrd="13" destOrd="0" presId="urn:microsoft.com/office/officeart/2005/8/layout/cycle1"/>
    <dgm:cxn modelId="{56AB3703-BE63-48EA-B20C-482D7FD2A389}" type="presParOf" srcId="{4619FC56-B1B3-4140-9521-5597FC5FEFFD}" destId="{8E9BFC3D-0FE2-4E8D-868F-89C1F49D7324}" srcOrd="14" destOrd="0" presId="urn:microsoft.com/office/officeart/2005/8/layout/cycle1"/>
    <dgm:cxn modelId="{0C2226C7-4185-4AF1-A595-6CC365776C96}" type="presParOf" srcId="{4619FC56-B1B3-4140-9521-5597FC5FEFFD}" destId="{632A7571-FF5A-4136-AEE5-F45CB1FD326E}" srcOrd="15" destOrd="0" presId="urn:microsoft.com/office/officeart/2005/8/layout/cycle1"/>
    <dgm:cxn modelId="{CF5821E1-F442-4B15-B281-661A8BAD3505}" type="presParOf" srcId="{4619FC56-B1B3-4140-9521-5597FC5FEFFD}" destId="{CEDD0043-20E8-4ED0-97EE-D4ECD86442C1}" srcOrd="16" destOrd="0" presId="urn:microsoft.com/office/officeart/2005/8/layout/cycle1"/>
    <dgm:cxn modelId="{275F9506-1D73-4246-A38B-B1B4E8BBF916}" type="presParOf" srcId="{4619FC56-B1B3-4140-9521-5597FC5FEFFD}" destId="{4848AE5E-52C5-4481-8E0D-2E98E0AB91E9}"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5DC40-2064-4835-9744-FA149D4E0079}">
      <dsp:nvSpPr>
        <dsp:cNvPr id="0" name=""/>
        <dsp:cNvSpPr/>
      </dsp:nvSpPr>
      <dsp:spPr>
        <a:xfrm>
          <a:off x="-1223844" y="-16848"/>
          <a:ext cx="11640881" cy="4022725"/>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Global </a:t>
          </a:r>
          <a:r>
            <a:rPr lang="en-US" sz="600" kern="1200" dirty="0"/>
            <a:t> </a:t>
          </a:r>
          <a:r>
            <a:rPr lang="en-US" sz="2400" kern="1200" dirty="0"/>
            <a:t>Politics</a:t>
          </a:r>
        </a:p>
      </dsp:txBody>
      <dsp:txXfrm>
        <a:off x="2413930" y="184288"/>
        <a:ext cx="4365330" cy="402272"/>
      </dsp:txXfrm>
    </dsp:sp>
    <dsp:sp modelId="{414A663E-5700-4116-95F4-94B482316CFA}">
      <dsp:nvSpPr>
        <dsp:cNvPr id="0" name=""/>
        <dsp:cNvSpPr/>
      </dsp:nvSpPr>
      <dsp:spPr>
        <a:xfrm>
          <a:off x="2995210" y="622121"/>
          <a:ext cx="3202770" cy="1479743"/>
        </a:xfrm>
        <a:prstGeom prst="ellipse">
          <a:avLst/>
        </a:prstGeom>
        <a:solidFill>
          <a:schemeClr val="bg2">
            <a:lumMod val="75000"/>
          </a:schemeClr>
        </a:solidFill>
        <a:ln w="15875"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600" kern="1200" dirty="0"/>
            <a:t>Citizen</a:t>
          </a:r>
          <a:r>
            <a:rPr lang="en-US" sz="1400" kern="1200" dirty="0"/>
            <a:t> Diplomacy</a:t>
          </a:r>
        </a:p>
      </dsp:txBody>
      <dsp:txXfrm>
        <a:off x="3905998" y="707206"/>
        <a:ext cx="1381194" cy="170170"/>
      </dsp:txXfrm>
    </dsp:sp>
    <dsp:sp modelId="{B8B48B64-20DD-405A-ACB5-92DB3CA50870}">
      <dsp:nvSpPr>
        <dsp:cNvPr id="0" name=""/>
        <dsp:cNvSpPr/>
      </dsp:nvSpPr>
      <dsp:spPr>
        <a:xfrm>
          <a:off x="756036" y="1325358"/>
          <a:ext cx="3840559" cy="1267721"/>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dirty="0"/>
            <a:t> </a:t>
          </a:r>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r>
            <a:rPr lang="en-US" sz="1600" kern="1200" dirty="0"/>
            <a:t>Public Diplomacy</a:t>
          </a:r>
        </a:p>
      </dsp:txBody>
      <dsp:txXfrm>
        <a:off x="1682571" y="1412830"/>
        <a:ext cx="1987489" cy="174945"/>
      </dsp:txXfrm>
    </dsp:sp>
    <dsp:sp modelId="{73FBFEF9-AE09-4C5F-9F39-E613098C8465}">
      <dsp:nvSpPr>
        <dsp:cNvPr id="0" name=""/>
        <dsp:cNvSpPr/>
      </dsp:nvSpPr>
      <dsp:spPr>
        <a:xfrm>
          <a:off x="3083755" y="1551861"/>
          <a:ext cx="3025857" cy="2279891"/>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Peacebuilding</a:t>
          </a:r>
        </a:p>
      </dsp:txBody>
      <dsp:txXfrm>
        <a:off x="3779702" y="1757051"/>
        <a:ext cx="1633963" cy="410380"/>
      </dsp:txXfrm>
    </dsp:sp>
    <dsp:sp modelId="{6D243AD0-A0A6-4377-8A2C-7147467B282D}">
      <dsp:nvSpPr>
        <dsp:cNvPr id="0" name=""/>
        <dsp:cNvSpPr/>
      </dsp:nvSpPr>
      <dsp:spPr>
        <a:xfrm>
          <a:off x="3892522" y="1400349"/>
          <a:ext cx="4010302" cy="1383028"/>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t>
          </a:r>
        </a:p>
      </dsp:txBody>
      <dsp:txXfrm>
        <a:off x="4479817" y="1746107"/>
        <a:ext cx="2835712" cy="691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26D4-8773-4992-86B3-66ABE04088D6}">
      <dsp:nvSpPr>
        <dsp:cNvPr id="0" name=""/>
        <dsp:cNvSpPr/>
      </dsp:nvSpPr>
      <dsp:spPr>
        <a:xfrm>
          <a:off x="4817982" y="17062"/>
          <a:ext cx="1304856" cy="13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Participatory Communication</a:t>
          </a:r>
        </a:p>
      </dsp:txBody>
      <dsp:txXfrm>
        <a:off x="4817982" y="17062"/>
        <a:ext cx="1304856" cy="1304856"/>
      </dsp:txXfrm>
    </dsp:sp>
    <dsp:sp modelId="{5B7E5C3E-712A-471E-AEB2-8118545723BE}">
      <dsp:nvSpPr>
        <dsp:cNvPr id="0" name=""/>
        <dsp:cNvSpPr/>
      </dsp:nvSpPr>
      <dsp:spPr>
        <a:xfrm>
          <a:off x="821121" y="3202"/>
          <a:ext cx="6382819" cy="6382819"/>
        </a:xfrm>
        <a:prstGeom prst="circularArrow">
          <a:avLst>
            <a:gd name="adj1" fmla="val 3986"/>
            <a:gd name="adj2" fmla="val 250054"/>
            <a:gd name="adj3" fmla="val 20574150"/>
            <a:gd name="adj4" fmla="val 18981944"/>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6FC38-15D2-492B-8B59-7100DC14AF4B}">
      <dsp:nvSpPr>
        <dsp:cNvPr id="0" name=""/>
        <dsp:cNvSpPr/>
      </dsp:nvSpPr>
      <dsp:spPr>
        <a:xfrm>
          <a:off x="6275862" y="2542183"/>
          <a:ext cx="1304856" cy="13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Relationship-Building</a:t>
          </a:r>
        </a:p>
      </dsp:txBody>
      <dsp:txXfrm>
        <a:off x="6275862" y="2542183"/>
        <a:ext cx="1304856" cy="1304856"/>
      </dsp:txXfrm>
    </dsp:sp>
    <dsp:sp modelId="{4CD2FBC2-2740-4154-A17F-69E17F2AFF25}">
      <dsp:nvSpPr>
        <dsp:cNvPr id="0" name=""/>
        <dsp:cNvSpPr/>
      </dsp:nvSpPr>
      <dsp:spPr>
        <a:xfrm>
          <a:off x="821121" y="3202"/>
          <a:ext cx="6382819" cy="6382819"/>
        </a:xfrm>
        <a:prstGeom prst="circularArrow">
          <a:avLst>
            <a:gd name="adj1" fmla="val 3986"/>
            <a:gd name="adj2" fmla="val 250054"/>
            <a:gd name="adj3" fmla="val 2368002"/>
            <a:gd name="adj4" fmla="val 775796"/>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F20CE-1B27-4C39-8F89-DEA2C6489F36}">
      <dsp:nvSpPr>
        <dsp:cNvPr id="0" name=""/>
        <dsp:cNvSpPr/>
      </dsp:nvSpPr>
      <dsp:spPr>
        <a:xfrm>
          <a:off x="4817982" y="5067305"/>
          <a:ext cx="1304856" cy="13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Mid-Term Adjustments</a:t>
          </a:r>
        </a:p>
      </dsp:txBody>
      <dsp:txXfrm>
        <a:off x="4817982" y="5067305"/>
        <a:ext cx="1304856" cy="1304856"/>
      </dsp:txXfrm>
    </dsp:sp>
    <dsp:sp modelId="{3C7EEDC0-FDB2-41E5-896D-E088ADBF114C}">
      <dsp:nvSpPr>
        <dsp:cNvPr id="0" name=""/>
        <dsp:cNvSpPr/>
      </dsp:nvSpPr>
      <dsp:spPr>
        <a:xfrm>
          <a:off x="821121" y="3202"/>
          <a:ext cx="6382819" cy="6382819"/>
        </a:xfrm>
        <a:prstGeom prst="circularArrow">
          <a:avLst>
            <a:gd name="adj1" fmla="val 3986"/>
            <a:gd name="adj2" fmla="val 250054"/>
            <a:gd name="adj3" fmla="val 6112104"/>
            <a:gd name="adj4" fmla="val 4437842"/>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D41B5-0399-48AA-9566-C4F06827F9BA}">
      <dsp:nvSpPr>
        <dsp:cNvPr id="0" name=""/>
        <dsp:cNvSpPr/>
      </dsp:nvSpPr>
      <dsp:spPr>
        <a:xfrm>
          <a:off x="1902223" y="5067305"/>
          <a:ext cx="1304856" cy="13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Advocacy</a:t>
          </a:r>
        </a:p>
      </dsp:txBody>
      <dsp:txXfrm>
        <a:off x="1902223" y="5067305"/>
        <a:ext cx="1304856" cy="1304856"/>
      </dsp:txXfrm>
    </dsp:sp>
    <dsp:sp modelId="{FFD219C1-DAF3-4029-B032-B771894E0B1D}">
      <dsp:nvSpPr>
        <dsp:cNvPr id="0" name=""/>
        <dsp:cNvSpPr/>
      </dsp:nvSpPr>
      <dsp:spPr>
        <a:xfrm>
          <a:off x="821121" y="3202"/>
          <a:ext cx="6382819" cy="6382819"/>
        </a:xfrm>
        <a:prstGeom prst="circularArrow">
          <a:avLst>
            <a:gd name="adj1" fmla="val 3986"/>
            <a:gd name="adj2" fmla="val 250054"/>
            <a:gd name="adj3" fmla="val 9774150"/>
            <a:gd name="adj4" fmla="val 8181944"/>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2905D-DAD5-44D5-A9AB-568B40963C91}">
      <dsp:nvSpPr>
        <dsp:cNvPr id="0" name=""/>
        <dsp:cNvSpPr/>
      </dsp:nvSpPr>
      <dsp:spPr>
        <a:xfrm>
          <a:off x="444344" y="2542183"/>
          <a:ext cx="1304856" cy="13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Genuine Dialogue</a:t>
          </a:r>
        </a:p>
      </dsp:txBody>
      <dsp:txXfrm>
        <a:off x="444344" y="2542183"/>
        <a:ext cx="1304856" cy="1304856"/>
      </dsp:txXfrm>
    </dsp:sp>
    <dsp:sp modelId="{8E9BFC3D-0FE2-4E8D-868F-89C1F49D7324}">
      <dsp:nvSpPr>
        <dsp:cNvPr id="0" name=""/>
        <dsp:cNvSpPr/>
      </dsp:nvSpPr>
      <dsp:spPr>
        <a:xfrm>
          <a:off x="821121" y="3202"/>
          <a:ext cx="6382819" cy="6382819"/>
        </a:xfrm>
        <a:prstGeom prst="circularArrow">
          <a:avLst>
            <a:gd name="adj1" fmla="val 3986"/>
            <a:gd name="adj2" fmla="val 250054"/>
            <a:gd name="adj3" fmla="val 13168002"/>
            <a:gd name="adj4" fmla="val 11575796"/>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D0043-20E8-4ED0-97EE-D4ECD86442C1}">
      <dsp:nvSpPr>
        <dsp:cNvPr id="0" name=""/>
        <dsp:cNvSpPr/>
      </dsp:nvSpPr>
      <dsp:spPr>
        <a:xfrm>
          <a:off x="1902223" y="17062"/>
          <a:ext cx="1304856" cy="13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Inclusive Design, Monitoring &amp; Evaluation</a:t>
          </a:r>
        </a:p>
      </dsp:txBody>
      <dsp:txXfrm>
        <a:off x="1902223" y="17062"/>
        <a:ext cx="1304856" cy="1304856"/>
      </dsp:txXfrm>
    </dsp:sp>
    <dsp:sp modelId="{4848AE5E-52C5-4481-8E0D-2E98E0AB91E9}">
      <dsp:nvSpPr>
        <dsp:cNvPr id="0" name=""/>
        <dsp:cNvSpPr/>
      </dsp:nvSpPr>
      <dsp:spPr>
        <a:xfrm>
          <a:off x="821121" y="3202"/>
          <a:ext cx="6382819" cy="6382819"/>
        </a:xfrm>
        <a:prstGeom prst="circularArrow">
          <a:avLst>
            <a:gd name="adj1" fmla="val 3986"/>
            <a:gd name="adj2" fmla="val 250054"/>
            <a:gd name="adj3" fmla="val 16912104"/>
            <a:gd name="adj4" fmla="val 15237842"/>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247E3D-E63C-4CF7-9129-DB6EB89AEF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327F2F-B70F-4B74-8C2C-3D1AF8A237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0B867C-2FD8-497E-8010-3201CFB2E91E}" type="datetimeFigureOut">
              <a:rPr lang="en-US" smtClean="0"/>
              <a:t>12/16/2020</a:t>
            </a:fld>
            <a:endParaRPr lang="en-US"/>
          </a:p>
        </p:txBody>
      </p:sp>
      <p:sp>
        <p:nvSpPr>
          <p:cNvPr id="4" name="Footer Placeholder 3">
            <a:extLst>
              <a:ext uri="{FF2B5EF4-FFF2-40B4-BE49-F238E27FC236}">
                <a16:creationId xmlns:a16="http://schemas.microsoft.com/office/drawing/2014/main" id="{6AB60285-8FCC-4ED2-B7CF-4531C6B22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A05012-65C9-499F-86A6-714074445B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4C9F2-A882-47BF-B194-E549DBD3BA9E}" type="slidenum">
              <a:rPr lang="en-US" smtClean="0"/>
              <a:t>‹#›</a:t>
            </a:fld>
            <a:endParaRPr lang="en-US"/>
          </a:p>
        </p:txBody>
      </p:sp>
    </p:spTree>
    <p:extLst>
      <p:ext uri="{BB962C8B-B14F-4D97-AF65-F5344CB8AC3E}">
        <p14:creationId xmlns:p14="http://schemas.microsoft.com/office/powerpoint/2010/main" val="307034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28F8C-2B21-4EB5-879E-3692A9D37E7D}"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0F1E6-070D-432B-888A-9B1FDAB9427C}" type="slidenum">
              <a:rPr lang="en-US" smtClean="0"/>
              <a:t>‹#›</a:t>
            </a:fld>
            <a:endParaRPr lang="en-US"/>
          </a:p>
        </p:txBody>
      </p:sp>
    </p:spTree>
    <p:extLst>
      <p:ext uri="{BB962C8B-B14F-4D97-AF65-F5344CB8AC3E}">
        <p14:creationId xmlns:p14="http://schemas.microsoft.com/office/powerpoint/2010/main" val="383577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I’ve worked in the U.S. government and at partnering nonprofits on public and citizen diplomacy program design, management, and evaluation. These days I’m a “pracademic” and consultant in the Washington, DC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most recent project – “Many Voices, Many Hands: Widening Participatory Dialogue to Improve Diplomacy’s Impact” – is the second applying concepts and tools shared on the </a:t>
            </a:r>
            <a:r>
              <a:rPr lang="en-US" sz="1200" dirty="0" err="1"/>
              <a:t>dm&amp;eorpeace</a:t>
            </a:r>
            <a:r>
              <a:rPr lang="en-US" sz="1200" dirty="0"/>
              <a:t> platform and in many Thursday Talks.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hope that “Many Voices, Many Hands” is as relevant to the peacebuilding community as to diplomats and their implementing partners. Supported by a fellowship with the University of Southern California’s Center on Public Diplomacy, I’ve developed a participatory dialogue approach drawing on cross-sector international partnership programs I’ve managed, and diaspora engagement I’ve analyzed and participated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640F1E6-070D-432B-888A-9B1FDAB9427C}" type="slidenum">
              <a:rPr lang="en-US" smtClean="0"/>
              <a:t>1</a:t>
            </a:fld>
            <a:endParaRPr lang="en-US"/>
          </a:p>
        </p:txBody>
      </p:sp>
    </p:spTree>
    <p:extLst>
      <p:ext uri="{BB962C8B-B14F-4D97-AF65-F5344CB8AC3E}">
        <p14:creationId xmlns:p14="http://schemas.microsoft.com/office/powerpoint/2010/main" val="50822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Dialogic and participatory communication marries eight genuine dialogue and 15 participatory communication practices to mediate the diversity of stakeholder experience and perspectives in strategic engagement.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Part 1 of the table, pictured here, contains five of the 15 participatory communication practices – from Listening Openly to Jointly Strategizing, Implementing, and Evaluating. They are cross-referenced with the eight genuine dialogue practices – from Mutuality to Risk.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Some of the practices reinforce one another – as indicated by the blue inverted triangles. For example: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The participatory communication practice of listening openly to absorb multiple perspectives in problem definition, goal-setting, reporting and codifying DM&amp;E processes reinforces the dialogic acts of presence and respect. Here, diplomatists are in close proximity and open to engaging with diverse stakeholders affected by a current or contemplated program before its implementation. Respect comes in recognizing these stakeholders as strategic publics.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10</a:t>
            </a:fld>
            <a:endParaRPr lang="en-US"/>
          </a:p>
        </p:txBody>
      </p:sp>
    </p:spTree>
    <p:extLst>
      <p:ext uri="{BB962C8B-B14F-4D97-AF65-F5344CB8AC3E}">
        <p14:creationId xmlns:p14="http://schemas.microsoft.com/office/powerpoint/2010/main" val="119251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are the remaining ten participatory communication practices, from Increasing Horizontal Dialogue to Experimenting with various projects to Transform behavior and Sustain the change.</a:t>
            </a:r>
          </a:p>
          <a:p>
            <a:endParaRPr lang="en-US" i="0" dirty="0"/>
          </a:p>
          <a:p>
            <a:r>
              <a:rPr lang="en-US" i="0" dirty="0"/>
              <a:t>Examples of the strategic value of designing messages together was found in both sister city exchanges, whether in the humanitarian work of Chicago-Kyiv providing relief to Ukrainians during the Maidan revolution or the Morazán committee building on the Salvadoran Vice President’s and Montgomery County Council president’s messages of hope that Salvadorans in the county continue contributing remittances as well as human resources and infrastructure and to break down racial barriers. The genuine dialogue practice of Risk and Deliberative participatory communication came up in this connection, too, when a Maryland participant recalled how she decided to take her daughter to Morazán although her husband was initially not in favor and was only convinced after they both talked through the decision. Mother and daughter ended up making multiple trips, many years in a row, to volunteer and sight-see.</a:t>
            </a:r>
          </a:p>
        </p:txBody>
      </p:sp>
      <p:sp>
        <p:nvSpPr>
          <p:cNvPr id="4" name="Slide Number Placeholder 3"/>
          <p:cNvSpPr>
            <a:spLocks noGrp="1"/>
          </p:cNvSpPr>
          <p:nvPr>
            <p:ph type="sldNum" sz="quarter" idx="10"/>
          </p:nvPr>
        </p:nvSpPr>
        <p:spPr/>
        <p:txBody>
          <a:bodyPr/>
          <a:lstStyle/>
          <a:p>
            <a:fld id="{1640F1E6-070D-432B-888A-9B1FDAB9427C}" type="slidenum">
              <a:rPr lang="en-US" smtClean="0"/>
              <a:t>11</a:t>
            </a:fld>
            <a:endParaRPr lang="en-US"/>
          </a:p>
        </p:txBody>
      </p:sp>
    </p:spTree>
    <p:extLst>
      <p:ext uri="{BB962C8B-B14F-4D97-AF65-F5344CB8AC3E}">
        <p14:creationId xmlns:p14="http://schemas.microsoft.com/office/powerpoint/2010/main" val="259140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https://cdn.pixabay.com/photo/2015/11/03/09/03/magnifying-glass-1019982__480.jpg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move from qualitative measurement of relationship-building to assessing outputs, outcomes and impacts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12</a:t>
            </a:fld>
            <a:endParaRPr lang="en-US"/>
          </a:p>
        </p:txBody>
      </p:sp>
    </p:spTree>
    <p:extLst>
      <p:ext uri="{BB962C8B-B14F-4D97-AF65-F5344CB8AC3E}">
        <p14:creationId xmlns:p14="http://schemas.microsoft.com/office/powerpoint/2010/main" val="25692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and in the next slide, the program foci and material results of the Chicago-Kyiv Sister Cities are displayed. These results were facilitated through the dialogic, participatory communication and relationship-building in the partnership. This sister city is one of Chicago’s most active.</a:t>
            </a:r>
          </a:p>
          <a:p>
            <a:endParaRPr lang="en-US" i="0" dirty="0"/>
          </a:p>
          <a:p>
            <a:r>
              <a:rPr lang="en-US" b="1" i="0" dirty="0"/>
              <a:t>Outputs </a:t>
            </a:r>
            <a:r>
              <a:rPr lang="en-US" i="0" dirty="0"/>
              <a:t>are completed, discrete activities, for example: cultural events, scholarship fundraising, and exhibition sports.</a:t>
            </a:r>
          </a:p>
          <a:p>
            <a:endParaRPr lang="en-US" i="0" dirty="0"/>
          </a:p>
          <a:p>
            <a:r>
              <a:rPr lang="en-US" b="1" i="0" dirty="0"/>
              <a:t>Outcomes</a:t>
            </a:r>
            <a:r>
              <a:rPr lang="en-US" i="0" dirty="0"/>
              <a:t> are specific results from outputs, such as expanding educational and cultural opportunities for Ukrainian youth, and strengthening ties between the agricultural and manufacturing sectors</a:t>
            </a:r>
          </a:p>
          <a:p>
            <a:endParaRPr lang="en-US" i="0" dirty="0"/>
          </a:p>
          <a:p>
            <a:r>
              <a:rPr lang="en-US" b="1" i="0" dirty="0"/>
              <a:t>Impacts</a:t>
            </a:r>
            <a:r>
              <a:rPr lang="en-US" i="0" dirty="0"/>
              <a:t> are the desired goals generated by outcomes, including higher quality mental and physical health care delivery, and greater transparency in government and the private sector.</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13</a:t>
            </a:fld>
            <a:endParaRPr lang="en-US"/>
          </a:p>
        </p:txBody>
      </p:sp>
    </p:spTree>
    <p:extLst>
      <p:ext uri="{BB962C8B-B14F-4D97-AF65-F5344CB8AC3E}">
        <p14:creationId xmlns:p14="http://schemas.microsoft.com/office/powerpoint/2010/main" val="223581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of the table shows the last two of the seven foci of the Chicago-Kyiv sister cities, along with the remaining output activities, and over 26 fundraising events generating more than $100,000 in donated goods and cash.  Three higher-level outcomes and two additional desired impacts complete the partnership’s achievements and anticipated results.</a:t>
            </a:r>
          </a:p>
        </p:txBody>
      </p:sp>
      <p:sp>
        <p:nvSpPr>
          <p:cNvPr id="4" name="Slide Number Placeholder 3"/>
          <p:cNvSpPr>
            <a:spLocks noGrp="1"/>
          </p:cNvSpPr>
          <p:nvPr>
            <p:ph type="sldNum" sz="quarter" idx="10"/>
          </p:nvPr>
        </p:nvSpPr>
        <p:spPr/>
        <p:txBody>
          <a:bodyPr/>
          <a:lstStyle/>
          <a:p>
            <a:fld id="{1640F1E6-070D-432B-888A-9B1FDAB9427C}" type="slidenum">
              <a:rPr lang="en-US" smtClean="0"/>
              <a:t>14</a:t>
            </a:fld>
            <a:endParaRPr lang="en-US"/>
          </a:p>
        </p:txBody>
      </p:sp>
    </p:spTree>
    <p:extLst>
      <p:ext uri="{BB962C8B-B14F-4D97-AF65-F5344CB8AC3E}">
        <p14:creationId xmlns:p14="http://schemas.microsoft.com/office/powerpoint/2010/main" val="330402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Letters of Agreement, reports, interviews, and stakeholder dialogue reflect broad visions as well as specific goals in each of the three cases. However, in no case did I find a stated theory of change. Instead, in this post hoc, non-experimental impact evaluation, I analyzed narrative patterns and themes in the context of the material results to ground a theory of change for each case. </a:t>
            </a:r>
          </a:p>
          <a:p>
            <a:endParaRPr lang="en-US" i="0" dirty="0"/>
          </a:p>
          <a:p>
            <a:r>
              <a:rPr lang="en-US" i="0" dirty="0"/>
              <a:t>Since this evaluation lacks random assignment of comparison (control) and treatment groups and pre-program measurement, there is only qualitative validation that the partnerships are responsible for the behavioral change and wider impacts theorized here.</a:t>
            </a:r>
          </a:p>
          <a:p>
            <a:endParaRPr lang="en-US" i="0" dirty="0"/>
          </a:p>
          <a:p>
            <a:r>
              <a:rPr lang="en-US" i="0" dirty="0"/>
              <a:t>These three theories of change clearly require further validation. </a:t>
            </a:r>
          </a:p>
        </p:txBody>
      </p:sp>
      <p:sp>
        <p:nvSpPr>
          <p:cNvPr id="4" name="Slide Number Placeholder 3"/>
          <p:cNvSpPr>
            <a:spLocks noGrp="1"/>
          </p:cNvSpPr>
          <p:nvPr>
            <p:ph type="sldNum" sz="quarter" idx="10"/>
          </p:nvPr>
        </p:nvSpPr>
        <p:spPr/>
        <p:txBody>
          <a:bodyPr/>
          <a:lstStyle/>
          <a:p>
            <a:fld id="{1640F1E6-070D-432B-888A-9B1FDAB9427C}" type="slidenum">
              <a:rPr lang="en-US" smtClean="0"/>
              <a:t>15</a:t>
            </a:fld>
            <a:endParaRPr lang="en-US"/>
          </a:p>
        </p:txBody>
      </p:sp>
    </p:spTree>
    <p:extLst>
      <p:ext uri="{BB962C8B-B14F-4D97-AF65-F5344CB8AC3E}">
        <p14:creationId xmlns:p14="http://schemas.microsoft.com/office/powerpoint/2010/main" val="216430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On bullet 3, </a:t>
            </a:r>
            <a:r>
              <a:rPr lang="en-US" sz="1200" i="0" kern="1200" dirty="0" err="1">
                <a:solidFill>
                  <a:schemeClr val="tx1"/>
                </a:solidFill>
                <a:effectLst/>
                <a:latin typeface="+mn-lt"/>
                <a:ea typeface="+mn-ea"/>
                <a:cs typeface="+mn-cs"/>
              </a:rPr>
              <a:t>IdEA</a:t>
            </a:r>
            <a:r>
              <a:rPr lang="en-US" sz="1200" i="0" kern="1200" dirty="0">
                <a:solidFill>
                  <a:schemeClr val="tx1"/>
                </a:solidFill>
                <a:effectLst/>
                <a:latin typeface="+mn-lt"/>
                <a:ea typeface="+mn-ea"/>
                <a:cs typeface="+mn-cs"/>
              </a:rPr>
              <a:t> in particular contributes to a culture of research and evaluation in the diplomatic and peacebuilding communities. The sustainability of </a:t>
            </a:r>
            <a:r>
              <a:rPr lang="en-US" sz="1200" i="0" kern="1200" dirty="0" err="1">
                <a:solidFill>
                  <a:schemeClr val="tx1"/>
                </a:solidFill>
                <a:effectLst/>
                <a:latin typeface="+mn-lt"/>
                <a:ea typeface="+mn-ea"/>
                <a:cs typeface="+mn-cs"/>
              </a:rPr>
              <a:t>IdEA’s</a:t>
            </a:r>
            <a:r>
              <a:rPr lang="en-US" sz="1200" i="0" kern="1200" dirty="0">
                <a:solidFill>
                  <a:schemeClr val="tx1"/>
                </a:solidFill>
                <a:effectLst/>
                <a:latin typeface="+mn-lt"/>
                <a:ea typeface="+mn-ea"/>
                <a:cs typeface="+mn-cs"/>
              </a:rPr>
              <a:t> impacts as measured by the partners and in this study can be analyzed quantitatively in years to come.</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Also to point 3 as well as 4, studying the sister cities provides insights into how volunteers can work with communities and exploit low-cost resources to conduct DM&amp;E without causing volunteer fatigue.  </a:t>
            </a:r>
          </a:p>
          <a:p>
            <a:r>
              <a:rPr lang="en-US"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Future evaluations would be improved by designing a mixed-methods impact evaluation at the outset of project design with a larger data set, research team and budget.  Ideally, research design would include randomly assigned, inclusive treatment groups of lead and participant stakeholders and control groups of people not participating in a P3. Random selection of treatment and control groups is necessary to compare how much change can be attributed to P3 and how much could be because of unknown or unobserved counterfactual variables. Comparing the results of partnering or not involves quantitatively analyzing outputs, outcomes and impacts and qualitatively gauging the intensity level of dialogic and participatory communication practices, as well as attitudinal change. Likert response scales could be used in an interview or survey questionnaire. The catch 22 is that we need results to get more attention and funding. It takes leadership to change the politics of research and evaluation.</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16</a:t>
            </a:fld>
            <a:endParaRPr lang="en-US"/>
          </a:p>
        </p:txBody>
      </p:sp>
    </p:spTree>
    <p:extLst>
      <p:ext uri="{BB962C8B-B14F-4D97-AF65-F5344CB8AC3E}">
        <p14:creationId xmlns:p14="http://schemas.microsoft.com/office/powerpoint/2010/main" val="58641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diplomacy and peacebuilding design, monitoring &amp; evaluation, as in paintball, we need to see what sticks, 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rise in non-state actors compels inclusion of diverse stakeholders in DM&amp;E and increases the potential for local ownership and funder-donor credibility, whether in P3s for environmental conservation or inter-religious conflict mediation.</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By the same token, governments seeking to leverage philanthropic, private sector and volunteer resources can apply dialogic, participatory communication processes to identify mutual interests and jointly strategize and implement programs as well as measure their value in cross-cultural relationship-building and more tangible impacts.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Political will is needed to invest in affordable program measurement and to attract and motivate volunteers, including program alumni, to participate. Partnering with local postsecondary institutions, foundations, and associations for volunteer and low-cost evaluators are additional sources of capacity-building.</a:t>
            </a:r>
          </a:p>
          <a:p>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https://pixabay.com/en/photos/?q=paintball</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40F1E6-070D-432B-888A-9B1FDAB9427C}" type="slidenum">
              <a:rPr lang="en-US" smtClean="0"/>
              <a:t>17</a:t>
            </a:fld>
            <a:endParaRPr lang="en-US"/>
          </a:p>
        </p:txBody>
      </p:sp>
    </p:spTree>
    <p:extLst>
      <p:ext uri="{BB962C8B-B14F-4D97-AF65-F5344CB8AC3E}">
        <p14:creationId xmlns:p14="http://schemas.microsoft.com/office/powerpoint/2010/main" val="295063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A couple of questions from me, just in case…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 few years ago when starting this project, I was very skeptical about the idea of “strategic” engagement, not to mention that it could be operationalized and measured. I’m interested in your perspective.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Have stakeholder inclusion and participatory communication in rigorous DM&amp;E helped in your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https://pixabay.com/en/photos/?q=q&amp;a</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18</a:t>
            </a:fld>
            <a:endParaRPr lang="en-US"/>
          </a:p>
        </p:txBody>
      </p:sp>
    </p:spTree>
    <p:extLst>
      <p:ext uri="{BB962C8B-B14F-4D97-AF65-F5344CB8AC3E}">
        <p14:creationId xmlns:p14="http://schemas.microsoft.com/office/powerpoint/2010/main" val="249776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i="0"/>
              <a:t>Thanks for your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https://pixabay.com/en/photos/?q=thanks</a:t>
            </a:r>
          </a:p>
        </p:txBody>
      </p:sp>
      <p:sp>
        <p:nvSpPr>
          <p:cNvPr id="4" name="Slide Number Placeholder 3"/>
          <p:cNvSpPr>
            <a:spLocks noGrp="1"/>
          </p:cNvSpPr>
          <p:nvPr>
            <p:ph type="sldNum" sz="quarter" idx="10"/>
          </p:nvPr>
        </p:nvSpPr>
        <p:spPr/>
        <p:txBody>
          <a:bodyPr/>
          <a:lstStyle/>
          <a:p>
            <a:fld id="{1640F1E6-070D-432B-888A-9B1FDAB9427C}" type="slidenum">
              <a:rPr lang="en-US" smtClean="0"/>
              <a:t>20</a:t>
            </a:fld>
            <a:endParaRPr lang="en-US"/>
          </a:p>
        </p:txBody>
      </p:sp>
    </p:spTree>
    <p:extLst>
      <p:ext uri="{BB962C8B-B14F-4D97-AF65-F5344CB8AC3E}">
        <p14:creationId xmlns:p14="http://schemas.microsoft.com/office/powerpoint/2010/main" val="349758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https://cdn.pixabay.com/photo/2018/07/14/01/55/kei-islands-3536900__340.jpg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i="1" kern="1200" dirty="0">
                <a:solidFill>
                  <a:schemeClr val="tx1"/>
                </a:solidFill>
                <a:effectLst/>
                <a:latin typeface="+mn-lt"/>
                <a:ea typeface="+mn-ea"/>
                <a:cs typeface="+mn-cs"/>
              </a:rPr>
              <a:t>I’ll start with an underlying theory of political change</a:t>
            </a:r>
            <a:r>
              <a:rPr lang="en-US" sz="1200" i="1" kern="1200" baseline="0" dirty="0">
                <a:solidFill>
                  <a:schemeClr val="tx1"/>
                </a:solidFill>
                <a:effectLst/>
                <a:latin typeface="+mn-lt"/>
                <a:ea typeface="+mn-ea"/>
                <a:cs typeface="+mn-cs"/>
              </a:rPr>
              <a:t> and</a:t>
            </a:r>
            <a:r>
              <a:rPr lang="en-US" sz="1200" i="1" kern="1200" dirty="0">
                <a:solidFill>
                  <a:schemeClr val="tx1"/>
                </a:solidFill>
                <a:effectLst/>
                <a:latin typeface="+mn-lt"/>
                <a:ea typeface="+mn-ea"/>
                <a:cs typeface="+mn-cs"/>
              </a:rPr>
              <a:t> sketch a</a:t>
            </a:r>
            <a:r>
              <a:rPr lang="en-US" sz="1200" i="1" kern="1200" baseline="0" dirty="0">
                <a:solidFill>
                  <a:schemeClr val="tx1"/>
                </a:solidFill>
                <a:effectLst/>
                <a:latin typeface="+mn-lt"/>
                <a:ea typeface="+mn-ea"/>
                <a:cs typeface="+mn-cs"/>
              </a:rPr>
              <a:t> conceptual framework </a:t>
            </a:r>
            <a:r>
              <a:rPr lang="en-US" sz="1200" i="1" kern="1200" dirty="0">
                <a:solidFill>
                  <a:schemeClr val="tx1"/>
                </a:solidFill>
                <a:effectLst/>
                <a:latin typeface="+mn-lt"/>
                <a:ea typeface="+mn-ea"/>
                <a:cs typeface="+mn-cs"/>
              </a:rPr>
              <a:t>including some assumptions about strategic political engagement and what compels it. Then, I’ll move to methodology, methods, and findings that have led to this participatory dialogue-DM&amp;E approach.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challenge is to make the approach qualitatively and, when feasible, quantitatively rigorous, yet practical for small and large-scale programs. The approach should also facilitate project reporting and advocacy.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look forward to your questions and “reality check” on the approach.</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2</a:t>
            </a:fld>
            <a:endParaRPr lang="en-US"/>
          </a:p>
        </p:txBody>
      </p:sp>
    </p:spTree>
    <p:extLst>
      <p:ext uri="{BB962C8B-B14F-4D97-AF65-F5344CB8AC3E}">
        <p14:creationId xmlns:p14="http://schemas.microsoft.com/office/powerpoint/2010/main" val="213871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https://pixabay.com/en/photos/?q=gorilla</a:t>
            </a:r>
          </a:p>
          <a:p>
            <a:r>
              <a:rPr lang="en-US" dirty="0"/>
              <a:t>https://pixabay.com/en/photos/?q=strategic</a:t>
            </a:r>
          </a:p>
          <a:p>
            <a:endParaRPr lang="en-US" dirty="0"/>
          </a:p>
          <a:p>
            <a:r>
              <a:rPr lang="en-US" sz="1200" i="1" kern="1200" dirty="0">
                <a:solidFill>
                  <a:schemeClr val="tx1"/>
                </a:solidFill>
                <a:effectLst/>
                <a:latin typeface="+mn-lt"/>
                <a:ea typeface="+mn-ea"/>
                <a:cs typeface="+mn-cs"/>
              </a:rPr>
              <a:t>The 800-pound gorilla in the room of strategic diplomacy and peacebuilding is power politics. Politics are broadly defined as interpersonal and inter-organization relations; partisan or not.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 diplomacy between governments, and in public diplomacy – the space where government agencies from the local to the global – or “</a:t>
            </a:r>
            <a:r>
              <a:rPr lang="en-US" sz="1200" i="1" kern="1200" dirty="0" err="1">
                <a:solidFill>
                  <a:schemeClr val="tx1"/>
                </a:solidFill>
                <a:effectLst/>
                <a:latin typeface="+mn-lt"/>
                <a:ea typeface="+mn-ea"/>
                <a:cs typeface="+mn-cs"/>
              </a:rPr>
              <a:t>glocal</a:t>
            </a:r>
            <a:r>
              <a:rPr lang="en-US" sz="1200" i="1" kern="1200" dirty="0">
                <a:solidFill>
                  <a:schemeClr val="tx1"/>
                </a:solidFill>
                <a:effectLst/>
                <a:latin typeface="+mn-lt"/>
                <a:ea typeface="+mn-ea"/>
                <a:cs typeface="+mn-cs"/>
              </a:rPr>
              <a:t>” level reach out to engage with non-state state actors, politics have always fascinated and frustrated me. I  bet you can relate, whether your field is cultural, educational, economic, gender- or environmentally based.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Diplomats and peacebuilders need to present themselves, their funders’/governments’ interests, and their program ideas as credible and in the best interests of local stakeholders and funders. To do that, they need to form strategic partnerships with stakeholder groups sharing specific interests, and to collaborate on effecting and measuring change in political behavior.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organizing theory of change underlying this participatory dialogue approach for evaluating impact in public and citizen diplomacy and peacebuilding is two-fold. The first source of change is in opening up</a:t>
            </a:r>
            <a:r>
              <a:rPr lang="en-US" sz="1200" i="1" kern="1200" baseline="0" dirty="0">
                <a:solidFill>
                  <a:schemeClr val="tx1"/>
                </a:solidFill>
                <a:effectLst/>
                <a:latin typeface="+mn-lt"/>
                <a:ea typeface="+mn-ea"/>
                <a:cs typeface="+mn-cs"/>
              </a:rPr>
              <a:t> policy dialogue</a:t>
            </a:r>
            <a:r>
              <a:rPr lang="en-US" sz="1200" i="1" kern="1200" dirty="0">
                <a:solidFill>
                  <a:schemeClr val="tx1"/>
                </a:solidFill>
                <a:effectLst/>
                <a:latin typeface="+mn-lt"/>
                <a:ea typeface="+mn-ea"/>
                <a:cs typeface="+mn-cs"/>
              </a:rPr>
              <a:t> by widening participation – thereby strengthening mutuality and credibility-by</a:t>
            </a:r>
            <a:r>
              <a:rPr lang="en-US" sz="1200" i="1" kern="1200" baseline="0" dirty="0">
                <a:solidFill>
                  <a:schemeClr val="tx1"/>
                </a:solidFill>
                <a:effectLst/>
                <a:latin typeface="+mn-lt"/>
                <a:ea typeface="+mn-ea"/>
                <a:cs typeface="+mn-cs"/>
              </a:rPr>
              <a:t> i</a:t>
            </a:r>
            <a:r>
              <a:rPr lang="en-US" sz="1200" i="1" kern="1200" dirty="0">
                <a:solidFill>
                  <a:schemeClr val="tx1"/>
                </a:solidFill>
                <a:effectLst/>
                <a:latin typeface="+mn-lt"/>
                <a:ea typeface="+mn-ea"/>
                <a:cs typeface="+mn-cs"/>
              </a:rPr>
              <a:t>ncluding diverse, affected stakeholders – known as “strategic publics.” Second,</a:t>
            </a:r>
            <a:r>
              <a:rPr lang="en-US" sz="1200" i="1" kern="1200" baseline="0" dirty="0">
                <a:solidFill>
                  <a:schemeClr val="tx1"/>
                </a:solidFill>
                <a:effectLst/>
                <a:latin typeface="+mn-lt"/>
                <a:ea typeface="+mn-ea"/>
                <a:cs typeface="+mn-cs"/>
              </a:rPr>
              <a:t> change happens when </a:t>
            </a:r>
            <a:r>
              <a:rPr lang="en-US" sz="1200" i="1" kern="1200" dirty="0">
                <a:solidFill>
                  <a:schemeClr val="tx1"/>
                </a:solidFill>
                <a:effectLst/>
                <a:latin typeface="+mn-lt"/>
                <a:ea typeface="+mn-ea"/>
                <a:cs typeface="+mn-cs"/>
              </a:rPr>
              <a:t>project</a:t>
            </a:r>
            <a:r>
              <a:rPr lang="en-US" sz="1200" i="1" kern="1200" baseline="0" dirty="0">
                <a:solidFill>
                  <a:schemeClr val="tx1"/>
                </a:solidFill>
                <a:effectLst/>
                <a:latin typeface="+mn-lt"/>
                <a:ea typeface="+mn-ea"/>
                <a:cs typeface="+mn-cs"/>
              </a:rPr>
              <a:t> partners</a:t>
            </a:r>
            <a:r>
              <a:rPr lang="en-US" sz="1200" i="1" kern="1200" dirty="0">
                <a:solidFill>
                  <a:schemeClr val="tx1"/>
                </a:solidFill>
                <a:effectLst/>
                <a:latin typeface="+mn-lt"/>
                <a:ea typeface="+mn-ea"/>
                <a:cs typeface="+mn-cs"/>
              </a:rPr>
              <a:t> measure both the quality of communication in relationship-building and the quantitative material results of the relationship-building and projects they undertake. The shorthand for this inclusive, strategic stakeholder participation in relationship-building and project DM&amp;E is “strategic engagement.”</a:t>
            </a:r>
            <a:r>
              <a:rPr lang="en-US" sz="1200" i="1" kern="1200" baseline="0" dirty="0">
                <a:solidFill>
                  <a:schemeClr val="tx1"/>
                </a:solidFill>
                <a:effectLst/>
                <a:latin typeface="+mn-lt"/>
                <a:ea typeface="+mn-ea"/>
                <a:cs typeface="+mn-cs"/>
              </a:rPr>
              <a:t> Because the approach stresses inclusive, participatory DM&amp;E, it stands to foster an organizational culture of research and evaluation in the diplomacy and peacebuilding communities.</a:t>
            </a:r>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3</a:t>
            </a:fld>
            <a:endParaRPr lang="en-US"/>
          </a:p>
        </p:txBody>
      </p:sp>
    </p:spTree>
    <p:extLst>
      <p:ext uri="{BB962C8B-B14F-4D97-AF65-F5344CB8AC3E}">
        <p14:creationId xmlns:p14="http://schemas.microsoft.com/office/powerpoint/2010/main" val="415042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global politics are situated: non-official, citizen-to citizen diplomacy; official governmental global to multi- and bilateral and then subnational/state and city diplomacy.</a:t>
            </a:r>
          </a:p>
          <a:p>
            <a:endParaRPr lang="en-US" dirty="0"/>
          </a:p>
          <a:p>
            <a:r>
              <a:rPr lang="en-US" dirty="0"/>
              <a:t>Public diplomacy is official, but it also involves civil society and the private sector.</a:t>
            </a:r>
          </a:p>
          <a:p>
            <a:endParaRPr lang="en-US" dirty="0"/>
          </a:p>
          <a:p>
            <a:r>
              <a:rPr lang="en-US" dirty="0"/>
              <a:t>Development is the goal of much official and, increasingly, citizen diplomacy.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Peacebuilding happens within all of these spaces.</a:t>
            </a:r>
          </a:p>
          <a:p>
            <a:endParaRPr lang="en-US" dirty="0"/>
          </a:p>
          <a:p>
            <a:r>
              <a:rPr lang="en-US" dirty="0"/>
              <a:t>The more development and diplomacy involve citizens and community organizations, the more informal the engagement is.</a:t>
            </a:r>
          </a:p>
          <a:p>
            <a:endParaRPr lang="en-US" dirty="0"/>
          </a:p>
          <a:p>
            <a:r>
              <a:rPr lang="en-US" sz="1200" kern="1200" dirty="0">
                <a:solidFill>
                  <a:schemeClr val="tx1"/>
                </a:solidFill>
                <a:effectLst/>
                <a:latin typeface="+mn-lt"/>
                <a:ea typeface="+mn-ea"/>
                <a:cs typeface="+mn-cs"/>
              </a:rPr>
              <a:t>The politics of inclusive, participatory, strategic engagement in diplomacy, peacebuilding and development can be operationalized as context and process variables.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Context variables are the social and historical conditions motivating desire for political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Process variables are the behaviors, in this study, of partner agencies and organizations and other lead stakeholders, influencing the design, monitoring, results, evaluation, and sustainability of their educational, cultural, economic, and peacebuilding projects.</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4</a:t>
            </a:fld>
            <a:endParaRPr lang="en-US"/>
          </a:p>
        </p:txBody>
      </p:sp>
    </p:spTree>
    <p:extLst>
      <p:ext uri="{BB962C8B-B14F-4D97-AF65-F5344CB8AC3E}">
        <p14:creationId xmlns:p14="http://schemas.microsoft.com/office/powerpoint/2010/main" val="301216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https://cdn.pixabay.com/photo/2012/12/14/11/36/virtual-identity-69996__480.jpg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https://cdn.pixabay.com/photo/2015/11/03/08/54/network-1019778__480.jpg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https://pixabay.com/en/photos/?q=process&amp;pagi=2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dialogue signs is from USC so also probably 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https://cdn.pixabay.com/photo/2017/05/06/05/33/peace-2288958__480.jpg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rPr>
              <a:t>1. </a:t>
            </a:r>
            <a:r>
              <a:rPr lang="en-US" sz="1200" i="1" kern="1200" dirty="0">
                <a:solidFill>
                  <a:schemeClr val="tx1"/>
                </a:solidFill>
                <a:effectLst/>
                <a:latin typeface="+mn-lt"/>
                <a:ea typeface="+mn-ea"/>
                <a:cs typeface="+mn-cs"/>
              </a:rPr>
              <a:t>Power politics of all kinds – identity, gender, national, tribal, water, trade – involve diverse stakeholders, requiring mediation in order to effect positive behavioral change. Diplomats and peacebuilders mediate relationships to build trust, cooperation, and strong partnerships.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 As a multi-stakeholder collaboration process, partnership can be a particularly credible and effective mediating process for administering services and projects involving diverse stakeholders and program implementers. Public-private partnerships , or P3s, offer broad opportunities for fostering mutual understanding and economic opportunity.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do we operationalize the contextual and process variables required to mediate P3s?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3. In the present dialogic, participatory approach to DM&amp;E, the contextual variables include the complexities of national and subnational diplomacy due to globalization, the rising power of diverse non-state actors, and the challenges in translating strategy to programs. Here, the programs are US-government-funded global partnerships and sister city partnerships.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4-5.</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Key diplomatic processes for DM&amp;E in this context are cross-sector partnering, mediating and dialogic, participatory communication.</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5</a:t>
            </a:fld>
            <a:endParaRPr lang="en-US"/>
          </a:p>
        </p:txBody>
      </p:sp>
    </p:spTree>
    <p:extLst>
      <p:ext uri="{BB962C8B-B14F-4D97-AF65-F5344CB8AC3E}">
        <p14:creationId xmlns:p14="http://schemas.microsoft.com/office/powerpoint/2010/main" val="164916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0" dirty="0"/>
              <a:t>https://pixabay.com/en/photos/?q=control</a:t>
            </a:r>
          </a:p>
          <a:p>
            <a:pPr marL="0" indent="0">
              <a:buNone/>
            </a:pPr>
            <a:r>
              <a:rPr lang="en-US" i="0" dirty="0"/>
              <a:t>https://pixabay.com/en/photos/?q=mediating</a:t>
            </a:r>
          </a:p>
          <a:p>
            <a:pPr marL="0" indent="0">
              <a:buNone/>
            </a:pPr>
            <a:r>
              <a:rPr lang="en-US" i="0" dirty="0"/>
              <a:t>https://pixabay.com/en/photos/?q=relate&amp;hp=&amp;image_type=all&amp;order=popular&amp;cat=&amp;min_width=&amp;min_height=</a:t>
            </a:r>
          </a:p>
          <a:p>
            <a:pPr marL="0" indent="0">
              <a:buNone/>
            </a:pPr>
            <a:r>
              <a:rPr lang="en-US" i="0" dirty="0"/>
              <a:t>https://pixabay.com/en/photos/?q=relate&amp;hp=&amp;image_type=all&amp;order=popular&amp;cat=&amp;min_width=&amp;min_height=</a:t>
            </a:r>
          </a:p>
          <a:p>
            <a:pPr marL="0" indent="0">
              <a:buNone/>
            </a:pPr>
            <a:r>
              <a:rPr lang="en-US" i="0" dirty="0"/>
              <a:t>http://www.iuc.eu/city-pairings/</a:t>
            </a:r>
          </a:p>
          <a:p>
            <a:pPr marL="0" indent="0">
              <a:buNone/>
            </a:pPr>
            <a:endParaRPr lang="en-US" i="1" baseline="0" dirty="0"/>
          </a:p>
          <a:p>
            <a:pPr marL="0" indent="0">
              <a:buNone/>
            </a:pPr>
            <a:endParaRPr lang="en-US" i="1" baseline="0" dirty="0"/>
          </a:p>
          <a:p>
            <a:pPr marL="0" indent="0">
              <a:buNone/>
            </a:pPr>
            <a:r>
              <a:rPr lang="en-US" i="1" baseline="0" dirty="0"/>
              <a:t>Mediating global politics </a:t>
            </a:r>
            <a:r>
              <a:rPr lang="en-US" i="1" dirty="0"/>
              <a:t>has five key dimensions: </a:t>
            </a:r>
          </a:p>
          <a:p>
            <a:pPr marL="0" indent="0">
              <a:buNone/>
            </a:pPr>
            <a:r>
              <a:rPr lang="en-US" i="1" dirty="0"/>
              <a:t>1. Administering new and expanded relationships.</a:t>
            </a:r>
          </a:p>
          <a:p>
            <a:pPr marL="0" indent="0">
              <a:buNone/>
            </a:pPr>
            <a:r>
              <a:rPr lang="en-US" i="1" dirty="0"/>
              <a:t>2. Negotiating, representing and managing mediatizing forces and their increasingly advanced and accessible communication technologies.</a:t>
            </a:r>
          </a:p>
          <a:p>
            <a:pPr marL="0" indent="0">
              <a:buNone/>
            </a:pPr>
            <a:r>
              <a:rPr lang="en-US" i="1" dirty="0"/>
              <a:t>3. Providing conflict mediation.</a:t>
            </a:r>
          </a:p>
          <a:p>
            <a:pPr marL="0" indent="0">
              <a:buNone/>
            </a:pPr>
            <a:r>
              <a:rPr lang="en-US" i="1" dirty="0"/>
              <a:t>4. Promoting city-to-city, cross-border cooperation.</a:t>
            </a:r>
          </a:p>
          <a:p>
            <a:pPr marL="0" indent="0">
              <a:buNone/>
            </a:pPr>
            <a:r>
              <a:rPr lang="en-US" i="1" dirty="0"/>
              <a:t>5. Integrating project DM&amp;E from the outset of project planning.</a:t>
            </a:r>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6</a:t>
            </a:fld>
            <a:endParaRPr lang="en-US"/>
          </a:p>
        </p:txBody>
      </p:sp>
    </p:spTree>
    <p:extLst>
      <p:ext uri="{BB962C8B-B14F-4D97-AF65-F5344CB8AC3E}">
        <p14:creationId xmlns:p14="http://schemas.microsoft.com/office/powerpoint/2010/main" val="30613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i="1" dirty="0"/>
              <a:t>t a high level, mediating strategic engagement is cyclical,</a:t>
            </a:r>
            <a:r>
              <a:rPr lang="en-US" i="1" baseline="0" dirty="0"/>
              <a:t> from genuine dialogue to advocacy.</a:t>
            </a:r>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Measures</a:t>
            </a:r>
            <a:r>
              <a:rPr lang="en-US" i="1" baseline="0" dirty="0"/>
              <a:t> of t</a:t>
            </a:r>
            <a:r>
              <a:rPr lang="en-US" i="1" dirty="0"/>
              <a:t>he genuine dialogue, participatory communication</a:t>
            </a:r>
            <a:r>
              <a:rPr lang="en-US" i="1" baseline="0" dirty="0"/>
              <a:t> and relationship-building</a:t>
            </a:r>
            <a:r>
              <a:rPr lang="en-US" i="1" dirty="0"/>
              <a:t> process variables are discussed in upcoming slides.</a:t>
            </a:r>
          </a:p>
          <a:p>
            <a:endParaRPr lang="en-US" i="1" dirty="0"/>
          </a:p>
          <a:p>
            <a:r>
              <a:rPr lang="en-US" i="1" dirty="0"/>
              <a:t>Inclusive design, monitoring &amp; evaluation begin with stakeholder</a:t>
            </a:r>
            <a:r>
              <a:rPr lang="en-US" i="1" baseline="0" dirty="0"/>
              <a:t> dialogue and continues throughout engagement.</a:t>
            </a:r>
            <a:endParaRPr lang="en-US" i="1" dirty="0"/>
          </a:p>
          <a:p>
            <a:endParaRPr lang="en-US" i="1" dirty="0"/>
          </a:p>
          <a:p>
            <a:r>
              <a:rPr lang="en-US" i="1" dirty="0"/>
              <a:t>Mid-term adjustments are</a:t>
            </a:r>
            <a:r>
              <a:rPr lang="en-US" i="1" baseline="0" dirty="0"/>
              <a:t> a logistical and political reality check.</a:t>
            </a:r>
            <a:endParaRPr lang="en-US" i="1" dirty="0"/>
          </a:p>
          <a:p>
            <a:endParaRPr lang="en-US" i="1" dirty="0"/>
          </a:p>
          <a:p>
            <a:r>
              <a:rPr lang="en-US" i="1" dirty="0"/>
              <a:t>Evidence-based advocacy is informed cumulatively</a:t>
            </a:r>
            <a:r>
              <a:rPr lang="en-US" i="1" baseline="0" dirty="0"/>
              <a:t> by all prior processes.</a:t>
            </a:r>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7</a:t>
            </a:fld>
            <a:endParaRPr lang="en-US"/>
          </a:p>
        </p:txBody>
      </p:sp>
    </p:spTree>
    <p:extLst>
      <p:ext uri="{BB962C8B-B14F-4D97-AF65-F5344CB8AC3E}">
        <p14:creationId xmlns:p14="http://schemas.microsoft.com/office/powerpoint/2010/main" val="76436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sz="1200" i="0" kern="1200" dirty="0">
                <a:solidFill>
                  <a:schemeClr val="tx1"/>
                </a:solidFill>
                <a:effectLst/>
                <a:latin typeface="+mn-lt"/>
                <a:ea typeface="+mn-ea"/>
                <a:cs typeface="+mn-cs"/>
              </a:rPr>
              <a:t>In this study, the strategic engagement value of relationship-building through inclusive, participatory dialogue and DM&amp;E are measured post hoc in three cases of public and citizen diplomacy, situated primarily in the United States.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International diaspora Engagement Alliance (</a:t>
            </a:r>
            <a:r>
              <a:rPr lang="en-US" sz="1200" i="0" kern="1200" dirty="0" err="1">
                <a:solidFill>
                  <a:schemeClr val="tx1"/>
                </a:solidFill>
                <a:effectLst/>
                <a:latin typeface="+mn-lt"/>
                <a:ea typeface="+mn-ea"/>
                <a:cs typeface="+mn-cs"/>
              </a:rPr>
              <a:t>IdEA</a:t>
            </a:r>
            <a:r>
              <a:rPr lang="en-US" sz="1200" i="0" kern="1200" dirty="0">
                <a:solidFill>
                  <a:schemeClr val="tx1"/>
                </a:solidFill>
                <a:effectLst/>
                <a:latin typeface="+mn-lt"/>
                <a:ea typeface="+mn-ea"/>
                <a:cs typeface="+mn-cs"/>
              </a:rPr>
              <a:t>) – has been funded by U.S. Department of State and Agency for International Development, and Calvert Impact Capital (formerly Calvert Foundation) was the managing partner from 2013 to 2016.</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Chicago-Kyiv Sister City partnership was established in 1991.</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sister city agreement between Montgomery County, Maryland, and the El Salvadoran state of Morazán was inked in 2011.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three meet the selection criteria of cross-sector relationship-building that include: demographically diverse, global publics – i.e., ethnic diasporas; significant contribution of resources from the public, nonprofit and private sectors; </a:t>
            </a:r>
            <a:r>
              <a:rPr lang="en-US" sz="1200" i="0" kern="1200" dirty="0" err="1">
                <a:solidFill>
                  <a:schemeClr val="tx1"/>
                </a:solidFill>
                <a:effectLst/>
                <a:latin typeface="+mn-lt"/>
                <a:ea typeface="+mn-ea"/>
                <a:cs typeface="+mn-cs"/>
              </a:rPr>
              <a:t>glocal</a:t>
            </a:r>
            <a:r>
              <a:rPr lang="en-US" sz="1200" i="0" kern="1200" dirty="0">
                <a:solidFill>
                  <a:schemeClr val="tx1"/>
                </a:solidFill>
                <a:effectLst/>
                <a:latin typeface="+mn-lt"/>
                <a:ea typeface="+mn-ea"/>
                <a:cs typeface="+mn-cs"/>
              </a:rPr>
              <a:t> public sector stakeholders; and program goals spanning education, culture, health, trade &amp; tourism, good governance and philanthropy.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http://www.diasporaalliance.org/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http://www.chicagosistercities.com/events/gala-banquet-for-the-25th-anniversaries-of-ukrainian-independence-and-the-sister-city-anniversary-between-chicago-and-kyiv/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http://s19499.pcdn.co/wp-content/uploads/2012/04/Salvadoran-Delegation-CRTW-Ep.106-04-27-12-e1423764710896.png</a:t>
            </a:r>
          </a:p>
          <a:p>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8</a:t>
            </a:fld>
            <a:endParaRPr lang="en-US"/>
          </a:p>
        </p:txBody>
      </p:sp>
    </p:spTree>
    <p:extLst>
      <p:ext uri="{BB962C8B-B14F-4D97-AF65-F5344CB8AC3E}">
        <p14:creationId xmlns:p14="http://schemas.microsoft.com/office/powerpoint/2010/main" val="302205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quality of communication among partners and stakeholders in the three cases is measured with a rubric combining “genuine dialogue” and “participatory communication.”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Genuine dialogue connotes mutual, deliberative, “power-free” decision-making to navigate complicated global networks of communities with shared and divergent interests.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“Participatory communication” draws on stakeholder management and corporate social responsibility to aid in identifying with whom to engage strategically, as well as relationally.</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Material results of </a:t>
            </a:r>
            <a:r>
              <a:rPr lang="en-US" sz="1200" i="0" kern="1200" dirty="0" err="1">
                <a:solidFill>
                  <a:schemeClr val="tx1"/>
                </a:solidFill>
                <a:effectLst/>
                <a:latin typeface="+mn-lt"/>
                <a:ea typeface="+mn-ea"/>
                <a:cs typeface="+mn-cs"/>
              </a:rPr>
              <a:t>IdEA</a:t>
            </a:r>
            <a:r>
              <a:rPr lang="en-US" sz="1200" i="0" kern="1200" dirty="0">
                <a:solidFill>
                  <a:schemeClr val="tx1"/>
                </a:solidFill>
                <a:effectLst/>
                <a:latin typeface="+mn-lt"/>
                <a:ea typeface="+mn-ea"/>
                <a:cs typeface="+mn-cs"/>
              </a:rPr>
              <a:t>, Chicago-Kyiv, and Montgomery County-Morazán are measured as outputs, outcomes and desired impacts generated through the dialogic, participatory communication and relationship-building in the partnerships.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Interviews, document and media analysis and participant observation were the key data gathering methods for measuring strategic engagement in these P3s.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next two slides display the rubric of dialogic and participatory relational qualities or “tactics” of strategic engagement.   </a:t>
            </a:r>
          </a:p>
          <a:p>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9</a:t>
            </a:fld>
            <a:endParaRPr lang="en-US"/>
          </a:p>
        </p:txBody>
      </p:sp>
    </p:spTree>
    <p:extLst>
      <p:ext uri="{BB962C8B-B14F-4D97-AF65-F5344CB8AC3E}">
        <p14:creationId xmlns:p14="http://schemas.microsoft.com/office/powerpoint/2010/main" val="9416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2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378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79125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2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57540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04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16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93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94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26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004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vilstrategies.net/about/" TargetMode="External"/><Relationship Id="rId2" Type="http://schemas.openxmlformats.org/officeDocument/2006/relationships/hyperlink" Target="http://uscpublicdiplomacy.org/sites/uscpublicdiplomacy.org/files/useruploads/u39301/Many%20Voices,%20Many%20Hands%20Web-Ready%205.30.18.pdf" TargetMode="External"/><Relationship Id="rId1" Type="http://schemas.openxmlformats.org/officeDocument/2006/relationships/slideLayout" Target="../slideLayouts/slideLayout2.xml"/><Relationship Id="rId4" Type="http://schemas.openxmlformats.org/officeDocument/2006/relationships/hyperlink" Target="mailto:dtrent@civilstrategies.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6F77994-5649-4AE8-BE47-38EF11C4AD14}"/>
              </a:ext>
            </a:extLst>
          </p:cNvPr>
          <p:cNvSpPr>
            <a:spLocks noGrp="1"/>
          </p:cNvSpPr>
          <p:nvPr>
            <p:ph type="subTitle" idx="1"/>
          </p:nvPr>
        </p:nvSpPr>
        <p:spPr>
          <a:xfrm>
            <a:off x="7552199" y="3315719"/>
            <a:ext cx="4387594" cy="3198714"/>
          </a:xfrm>
        </p:spPr>
        <p:txBody>
          <a:bodyPr>
            <a:normAutofit/>
          </a:bodyPr>
          <a:lstStyle/>
          <a:p>
            <a:r>
              <a:rPr lang="en-US" dirty="0"/>
              <a:t>               © 2018 Deborah L. Trent, Ph.D.</a:t>
            </a:r>
          </a:p>
          <a:p>
            <a:endParaRPr lang="en-US" dirty="0"/>
          </a:p>
        </p:txBody>
      </p:sp>
      <p:sp>
        <p:nvSpPr>
          <p:cNvPr id="10" name="Rectangle 9">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9A70D3-A263-4836-BE81-0B6CDAC44ED2}"/>
              </a:ext>
            </a:extLst>
          </p:cNvPr>
          <p:cNvSpPr>
            <a:spLocks noGrp="1"/>
          </p:cNvSpPr>
          <p:nvPr>
            <p:ph type="ctrTitle"/>
          </p:nvPr>
        </p:nvSpPr>
        <p:spPr>
          <a:xfrm>
            <a:off x="1286933" y="2333296"/>
            <a:ext cx="9618133" cy="1604731"/>
          </a:xfrm>
        </p:spPr>
        <p:txBody>
          <a:bodyPr anchor="b">
            <a:prstTxWarp prst="textFadeLeft">
              <a:avLst/>
            </a:prstTxWarp>
            <a:normAutofit/>
          </a:bodyPr>
          <a:lstStyle/>
          <a:p>
            <a:pPr algn="l"/>
            <a:br>
              <a:rPr lang="en-US" sz="5600" dirty="0">
                <a:solidFill>
                  <a:srgbClr val="FFFFFF"/>
                </a:solidFill>
              </a:rPr>
            </a:br>
            <a:endParaRPr lang="en-US" sz="5600" dirty="0">
              <a:solidFill>
                <a:srgbClr val="FFFFFF"/>
              </a:solidFill>
            </a:endParaRPr>
          </a:p>
        </p:txBody>
      </p:sp>
      <p:cxnSp>
        <p:nvCxnSpPr>
          <p:cNvPr id="12" name="Straight Connector 11">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1C0ACC-E04F-4A28-9951-78D078745ACA}"/>
              </a:ext>
            </a:extLst>
          </p:cNvPr>
          <p:cNvPicPr>
            <a:picLocks noChangeAspect="1"/>
          </p:cNvPicPr>
          <p:nvPr/>
        </p:nvPicPr>
        <p:blipFill>
          <a:blip r:embed="rId3"/>
          <a:stretch>
            <a:fillRect/>
          </a:stretch>
        </p:blipFill>
        <p:spPr>
          <a:xfrm>
            <a:off x="8784284" y="4983636"/>
            <a:ext cx="2156244" cy="1416041"/>
          </a:xfrm>
          <a:prstGeom prst="rect">
            <a:avLst/>
          </a:prstGeom>
        </p:spPr>
      </p:pic>
      <p:sp>
        <p:nvSpPr>
          <p:cNvPr id="4" name="TextBox 3">
            <a:extLst>
              <a:ext uri="{FF2B5EF4-FFF2-40B4-BE49-F238E27FC236}">
                <a16:creationId xmlns:a16="http://schemas.microsoft.com/office/drawing/2014/main" id="{03743B68-571A-49DC-A853-1048F6A608DE}"/>
              </a:ext>
            </a:extLst>
          </p:cNvPr>
          <p:cNvSpPr txBox="1"/>
          <p:nvPr/>
        </p:nvSpPr>
        <p:spPr>
          <a:xfrm>
            <a:off x="1135117" y="709143"/>
            <a:ext cx="9618133" cy="2554545"/>
          </a:xfrm>
          <a:prstGeom prst="rect">
            <a:avLst/>
          </a:prstGeom>
          <a:noFill/>
        </p:spPr>
        <p:txBody>
          <a:bodyPr wrap="square" rtlCol="0">
            <a:spAutoFit/>
          </a:bodyPr>
          <a:lstStyle/>
          <a:p>
            <a:pPr algn="ctr"/>
            <a:r>
              <a:rPr lang="en-US" sz="4000" dirty="0">
                <a:solidFill>
                  <a:schemeClr val="bg1"/>
                </a:solidFill>
              </a:rPr>
              <a:t>An Inclusive, Participatory Design, Monitoring and Evaluation Process-Tool to Widen Participatory Dialogue and Improve Impact in Diplomacy and Peacebuilding</a:t>
            </a:r>
          </a:p>
        </p:txBody>
      </p:sp>
      <p:sp>
        <p:nvSpPr>
          <p:cNvPr id="6" name="TextBox 5">
            <a:extLst>
              <a:ext uri="{FF2B5EF4-FFF2-40B4-BE49-F238E27FC236}">
                <a16:creationId xmlns:a16="http://schemas.microsoft.com/office/drawing/2014/main" id="{B2450265-CE32-4AEB-AE89-9C5F2476E7C1}"/>
              </a:ext>
            </a:extLst>
          </p:cNvPr>
          <p:cNvSpPr txBox="1"/>
          <p:nvPr/>
        </p:nvSpPr>
        <p:spPr>
          <a:xfrm>
            <a:off x="1286933" y="5004446"/>
            <a:ext cx="6210418" cy="830997"/>
          </a:xfrm>
          <a:prstGeom prst="rect">
            <a:avLst/>
          </a:prstGeom>
          <a:noFill/>
        </p:spPr>
        <p:txBody>
          <a:bodyPr wrap="none" rtlCol="0">
            <a:spAutoFit/>
          </a:bodyPr>
          <a:lstStyle/>
          <a:p>
            <a:r>
              <a:rPr lang="en-US" sz="2400" dirty="0"/>
              <a:t>M&amp;E Thursday Talk convened by </a:t>
            </a:r>
            <a:r>
              <a:rPr lang="en-US" sz="2400" dirty="0" err="1"/>
              <a:t>dm&amp;e</a:t>
            </a:r>
            <a:r>
              <a:rPr lang="en-US" sz="2400" dirty="0"/>
              <a:t> for Peace</a:t>
            </a:r>
          </a:p>
          <a:p>
            <a:r>
              <a:rPr lang="en-US" sz="2400" dirty="0"/>
              <a:t>16 August 2018</a:t>
            </a:r>
          </a:p>
        </p:txBody>
      </p:sp>
    </p:spTree>
    <p:extLst>
      <p:ext uri="{BB962C8B-B14F-4D97-AF65-F5344CB8AC3E}">
        <p14:creationId xmlns:p14="http://schemas.microsoft.com/office/powerpoint/2010/main" val="82570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4" descr="A screenshot of a cell phone&#10;&#10;Description generated with very high confidence">
            <a:extLst>
              <a:ext uri="{FF2B5EF4-FFF2-40B4-BE49-F238E27FC236}">
                <a16:creationId xmlns:a16="http://schemas.microsoft.com/office/drawing/2014/main" id="{B72B82A1-836E-479E-9E20-B63AA8032C22}"/>
              </a:ext>
            </a:extLst>
          </p:cNvPr>
          <p:cNvPicPr>
            <a:picLocks noGrp="1" noChangeAspect="1"/>
          </p:cNvPicPr>
          <p:nvPr>
            <p:ph idx="1"/>
          </p:nvPr>
        </p:nvPicPr>
        <p:blipFill>
          <a:blip r:embed="rId3"/>
          <a:stretch>
            <a:fillRect/>
          </a:stretch>
        </p:blipFill>
        <p:spPr>
          <a:xfrm>
            <a:off x="1399821" y="744218"/>
            <a:ext cx="9460089" cy="5430803"/>
          </a:xfrm>
        </p:spPr>
      </p:pic>
      <p:sp>
        <p:nvSpPr>
          <p:cNvPr id="3" name="Rectangle 2">
            <a:extLst>
              <a:ext uri="{FF2B5EF4-FFF2-40B4-BE49-F238E27FC236}">
                <a16:creationId xmlns:a16="http://schemas.microsoft.com/office/drawing/2014/main" id="{768E4765-463D-412D-BF3C-8E8CA725C936}"/>
              </a:ext>
            </a:extLst>
          </p:cNvPr>
          <p:cNvSpPr/>
          <p:nvPr/>
        </p:nvSpPr>
        <p:spPr>
          <a:xfrm>
            <a:off x="10859909" y="5553643"/>
            <a:ext cx="941229" cy="646331"/>
          </a:xfrm>
          <a:prstGeom prst="rect">
            <a:avLst/>
          </a:prstGeom>
        </p:spPr>
        <p:txBody>
          <a:bodyPr wrap="square">
            <a:spAutoFit/>
          </a:bodyPr>
          <a:lstStyle/>
          <a:p>
            <a:r>
              <a:rPr lang="en-US" sz="1200" dirty="0"/>
              <a:t> 10 (table continued on next slide)</a:t>
            </a:r>
          </a:p>
        </p:txBody>
      </p:sp>
    </p:spTree>
    <p:extLst>
      <p:ext uri="{BB962C8B-B14F-4D97-AF65-F5344CB8AC3E}">
        <p14:creationId xmlns:p14="http://schemas.microsoft.com/office/powerpoint/2010/main" val="241126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B49E83C1-CA49-418C-A178-A4071E76F479}"/>
              </a:ext>
            </a:extLst>
          </p:cNvPr>
          <p:cNvPicPr>
            <a:picLocks noGrp="1" noChangeAspect="1"/>
          </p:cNvPicPr>
          <p:nvPr>
            <p:ph idx="1"/>
          </p:nvPr>
        </p:nvPicPr>
        <p:blipFill>
          <a:blip r:embed="rId3"/>
          <a:stretch>
            <a:fillRect/>
          </a:stretch>
        </p:blipFill>
        <p:spPr>
          <a:xfrm>
            <a:off x="1493547" y="611488"/>
            <a:ext cx="9460088" cy="5635024"/>
          </a:xfrm>
        </p:spPr>
      </p:pic>
      <p:sp>
        <p:nvSpPr>
          <p:cNvPr id="3" name="Rectangle 2">
            <a:extLst>
              <a:ext uri="{FF2B5EF4-FFF2-40B4-BE49-F238E27FC236}">
                <a16:creationId xmlns:a16="http://schemas.microsoft.com/office/drawing/2014/main" id="{1CC73FEE-9E72-4C00-ACB9-17F98D3B2898}"/>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11</a:t>
            </a:fld>
            <a:endParaRPr lang="en-US" dirty="0"/>
          </a:p>
        </p:txBody>
      </p:sp>
    </p:spTree>
    <p:extLst>
      <p:ext uri="{BB962C8B-B14F-4D97-AF65-F5344CB8AC3E}">
        <p14:creationId xmlns:p14="http://schemas.microsoft.com/office/powerpoint/2010/main" val="221464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A84B-FED1-4E7B-81C6-91A801D656F9}"/>
              </a:ext>
            </a:extLst>
          </p:cNvPr>
          <p:cNvSpPr>
            <a:spLocks noGrp="1"/>
          </p:cNvSpPr>
          <p:nvPr>
            <p:ph type="title"/>
          </p:nvPr>
        </p:nvSpPr>
        <p:spPr/>
        <p:txBody>
          <a:bodyPr/>
          <a:lstStyle/>
          <a:p>
            <a:r>
              <a:rPr lang="en-US" dirty="0"/>
              <a:t>Analysis and findings</a:t>
            </a:r>
          </a:p>
        </p:txBody>
      </p:sp>
      <p:pic>
        <p:nvPicPr>
          <p:cNvPr id="2050" name="Picture 2" descr="Magnifying Glass Search To Find To Watch I">
            <a:extLst>
              <a:ext uri="{FF2B5EF4-FFF2-40B4-BE49-F238E27FC236}">
                <a16:creationId xmlns:a16="http://schemas.microsoft.com/office/drawing/2014/main" id="{FDAB2E18-9C91-4BAF-AE9B-EC5E9C5083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4914" y="180975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FC1EB7-0ED7-42FF-9E0A-F00605E7C033}"/>
              </a:ext>
            </a:extLst>
          </p:cNvPr>
          <p:cNvSpPr txBox="1"/>
          <p:nvPr/>
        </p:nvSpPr>
        <p:spPr>
          <a:xfrm>
            <a:off x="9868829" y="4928839"/>
            <a:ext cx="437940"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156231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generated with very high confidence">
            <a:extLst>
              <a:ext uri="{FF2B5EF4-FFF2-40B4-BE49-F238E27FC236}">
                <a16:creationId xmlns:a16="http://schemas.microsoft.com/office/drawing/2014/main" id="{3B9AAD40-BDB5-4270-BD42-F031A066F454}"/>
              </a:ext>
            </a:extLst>
          </p:cNvPr>
          <p:cNvPicPr>
            <a:picLocks noGrp="1" noChangeAspect="1"/>
          </p:cNvPicPr>
          <p:nvPr>
            <p:ph idx="1"/>
          </p:nvPr>
        </p:nvPicPr>
        <p:blipFill>
          <a:blip r:embed="rId3"/>
          <a:stretch>
            <a:fillRect/>
          </a:stretch>
        </p:blipFill>
        <p:spPr>
          <a:xfrm>
            <a:off x="2046769" y="785067"/>
            <a:ext cx="8098462" cy="5445909"/>
          </a:xfrm>
        </p:spPr>
      </p:pic>
      <p:sp>
        <p:nvSpPr>
          <p:cNvPr id="3" name="Rectangle 2">
            <a:extLst>
              <a:ext uri="{FF2B5EF4-FFF2-40B4-BE49-F238E27FC236}">
                <a16:creationId xmlns:a16="http://schemas.microsoft.com/office/drawing/2014/main" id="{1B4C2A6F-BE73-4DEE-B971-CE3C6CB1E6BD}"/>
              </a:ext>
            </a:extLst>
          </p:cNvPr>
          <p:cNvSpPr/>
          <p:nvPr/>
        </p:nvSpPr>
        <p:spPr>
          <a:xfrm>
            <a:off x="10327341" y="5378824"/>
            <a:ext cx="1323191" cy="923330"/>
          </a:xfrm>
          <a:prstGeom prst="rect">
            <a:avLst/>
          </a:prstGeom>
        </p:spPr>
        <p:txBody>
          <a:bodyPr wrap="square">
            <a:spAutoFit/>
          </a:bodyPr>
          <a:lstStyle/>
          <a:p>
            <a:fld id="{9BBEDDEF-633A-419F-B3FD-58032070C66F}" type="slidenum">
              <a:rPr lang="en-US" smtClean="0"/>
              <a:pPr/>
              <a:t>13</a:t>
            </a:fld>
            <a:r>
              <a:rPr lang="en-US" dirty="0"/>
              <a:t> (table continued on next slide)</a:t>
            </a:r>
          </a:p>
        </p:txBody>
      </p:sp>
    </p:spTree>
    <p:extLst>
      <p:ext uri="{BB962C8B-B14F-4D97-AF65-F5344CB8AC3E}">
        <p14:creationId xmlns:p14="http://schemas.microsoft.com/office/powerpoint/2010/main" val="373710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F6FC1-36D5-406B-A7BC-AE5B46948A0A}"/>
              </a:ext>
            </a:extLst>
          </p:cNvPr>
          <p:cNvPicPr>
            <a:picLocks noChangeAspect="1"/>
          </p:cNvPicPr>
          <p:nvPr/>
        </p:nvPicPr>
        <p:blipFill>
          <a:blip r:embed="rId3"/>
          <a:stretch>
            <a:fillRect/>
          </a:stretch>
        </p:blipFill>
        <p:spPr>
          <a:xfrm>
            <a:off x="1964532" y="706428"/>
            <a:ext cx="8262936" cy="5445143"/>
          </a:xfrm>
          <a:prstGeom prst="rect">
            <a:avLst/>
          </a:prstGeom>
        </p:spPr>
      </p:pic>
      <p:sp>
        <p:nvSpPr>
          <p:cNvPr id="3" name="Rectangle 2">
            <a:extLst>
              <a:ext uri="{FF2B5EF4-FFF2-40B4-BE49-F238E27FC236}">
                <a16:creationId xmlns:a16="http://schemas.microsoft.com/office/drawing/2014/main" id="{2E4B7FAC-AB73-4C96-AD84-9B37E8FB1F9B}"/>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14</a:t>
            </a:fld>
            <a:endParaRPr lang="en-US" dirty="0"/>
          </a:p>
        </p:txBody>
      </p:sp>
    </p:spTree>
    <p:extLst>
      <p:ext uri="{BB962C8B-B14F-4D97-AF65-F5344CB8AC3E}">
        <p14:creationId xmlns:p14="http://schemas.microsoft.com/office/powerpoint/2010/main" val="87165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59C4-FF28-40CB-AF7E-2BA7534B4B54}"/>
              </a:ext>
            </a:extLst>
          </p:cNvPr>
          <p:cNvSpPr>
            <a:spLocks noGrp="1"/>
          </p:cNvSpPr>
          <p:nvPr>
            <p:ph type="title"/>
          </p:nvPr>
        </p:nvSpPr>
        <p:spPr/>
        <p:txBody>
          <a:bodyPr/>
          <a:lstStyle/>
          <a:p>
            <a:r>
              <a:rPr lang="en-US" dirty="0"/>
              <a:t>Theories of Change</a:t>
            </a:r>
          </a:p>
        </p:txBody>
      </p:sp>
      <p:sp>
        <p:nvSpPr>
          <p:cNvPr id="3" name="Content Placeholder 2">
            <a:extLst>
              <a:ext uri="{FF2B5EF4-FFF2-40B4-BE49-F238E27FC236}">
                <a16:creationId xmlns:a16="http://schemas.microsoft.com/office/drawing/2014/main" id="{5C630832-1B11-4295-8A11-F547F7DC4327}"/>
              </a:ext>
            </a:extLst>
          </p:cNvPr>
          <p:cNvSpPr>
            <a:spLocks noGrp="1"/>
          </p:cNvSpPr>
          <p:nvPr>
            <p:ph idx="1"/>
          </p:nvPr>
        </p:nvSpPr>
        <p:spPr/>
        <p:txBody>
          <a:bodyPr>
            <a:normAutofit/>
          </a:bodyPr>
          <a:lstStyle/>
          <a:p>
            <a:pPr lvl="1"/>
            <a:r>
              <a:rPr lang="en-US" dirty="0" err="1"/>
              <a:t>IdEA</a:t>
            </a:r>
            <a:r>
              <a:rPr lang="en-US" dirty="0"/>
              <a:t>: Using an events strategy to offer networking and tailored training opportunities along with mentoring and small grant programs, </a:t>
            </a:r>
            <a:r>
              <a:rPr lang="en-US" dirty="0" err="1"/>
              <a:t>IdEA</a:t>
            </a:r>
            <a:r>
              <a:rPr lang="en-US" dirty="0"/>
              <a:t> seeks to increase diaspora integration into diplomacy and development and promote investment, entrepreneurship, philanthropy and volunteerism in heritage countries.</a:t>
            </a:r>
          </a:p>
          <a:p>
            <a:pPr lvl="1"/>
            <a:r>
              <a:rPr lang="en-US" dirty="0"/>
              <a:t>Kyiv: With limited financial support for exchanges, the experienced volunteers aim to foster lasting relationships and collaborative projects across the health care, manufacturing, arts, tourism and government sectors that benefit individuals and tourism, trade, diplomacy and public service delivery in both cities</a:t>
            </a:r>
          </a:p>
          <a:p>
            <a:pPr lvl="1"/>
            <a:r>
              <a:rPr lang="en-US" dirty="0"/>
              <a:t>Morazán: Largely through voluntary community-based organizations, these sister cities strive to increase citizen engagement, events and exchanges dignifying Salvadoran culture, educational opportunity, health care delivery, public/private-sector accountability and living standards.</a:t>
            </a:r>
          </a:p>
          <a:p>
            <a:pPr lvl="1"/>
            <a:endParaRPr lang="en-US" dirty="0"/>
          </a:p>
          <a:p>
            <a:pPr marL="0" indent="0">
              <a:buNone/>
            </a:pPr>
            <a:endParaRPr lang="en-US" dirty="0"/>
          </a:p>
        </p:txBody>
      </p:sp>
      <p:sp>
        <p:nvSpPr>
          <p:cNvPr id="4" name="Rectangle 3">
            <a:extLst>
              <a:ext uri="{FF2B5EF4-FFF2-40B4-BE49-F238E27FC236}">
                <a16:creationId xmlns:a16="http://schemas.microsoft.com/office/drawing/2014/main" id="{DA16B07D-2ABC-43F6-91EE-3F2EBC2193E3}"/>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15</a:t>
            </a:fld>
            <a:endParaRPr lang="en-US" dirty="0"/>
          </a:p>
        </p:txBody>
      </p:sp>
    </p:spTree>
    <p:extLst>
      <p:ext uri="{BB962C8B-B14F-4D97-AF65-F5344CB8AC3E}">
        <p14:creationId xmlns:p14="http://schemas.microsoft.com/office/powerpoint/2010/main" val="160246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3E9C-8430-426E-9142-B5C4EFF7E734}"/>
              </a:ext>
            </a:extLst>
          </p:cNvPr>
          <p:cNvSpPr>
            <a:spLocks noGrp="1"/>
          </p:cNvSpPr>
          <p:nvPr>
            <p:ph type="title"/>
          </p:nvPr>
        </p:nvSpPr>
        <p:spPr/>
        <p:txBody>
          <a:bodyPr/>
          <a:lstStyle/>
          <a:p>
            <a:r>
              <a:rPr lang="en-US" dirty="0"/>
              <a:t>So What? Strengths and Limitations</a:t>
            </a:r>
          </a:p>
        </p:txBody>
      </p:sp>
      <p:sp>
        <p:nvSpPr>
          <p:cNvPr id="6" name="Rectangle 5">
            <a:extLst>
              <a:ext uri="{FF2B5EF4-FFF2-40B4-BE49-F238E27FC236}">
                <a16:creationId xmlns:a16="http://schemas.microsoft.com/office/drawing/2014/main" id="{058586A1-4704-41BD-B696-7DB4064FBC96}"/>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16</a:t>
            </a:fld>
            <a:endParaRPr lang="en-US" dirty="0"/>
          </a:p>
        </p:txBody>
      </p:sp>
      <p:sp>
        <p:nvSpPr>
          <p:cNvPr id="3" name="TextBox 2">
            <a:extLst>
              <a:ext uri="{FF2B5EF4-FFF2-40B4-BE49-F238E27FC236}">
                <a16:creationId xmlns:a16="http://schemas.microsoft.com/office/drawing/2014/main" id="{72EB5F13-B4AA-48AD-B715-E964237C2B39}"/>
              </a:ext>
            </a:extLst>
          </p:cNvPr>
          <p:cNvSpPr txBox="1"/>
          <p:nvPr/>
        </p:nvSpPr>
        <p:spPr>
          <a:xfrm>
            <a:off x="1024128" y="1968649"/>
            <a:ext cx="9131091"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a:t>Introduces a strategic framework for mediating and measuring inclusive, participatory dialogue and impacts of public and citizen diplomacy partnerships </a:t>
            </a:r>
          </a:p>
          <a:p>
            <a:pPr marL="285750" indent="-285750">
              <a:buFont typeface="Wingdings" panose="05000000000000000000" pitchFamily="2" charset="2"/>
              <a:buChar char="Ø"/>
            </a:pPr>
            <a:r>
              <a:rPr lang="en-US" dirty="0"/>
              <a:t>This strategic engagement framework incorporates international development and peacebuilding practices in design, monitoring and evaluation</a:t>
            </a:r>
          </a:p>
          <a:p>
            <a:pPr marL="285750" indent="-285750">
              <a:buFont typeface="Wingdings" panose="05000000000000000000" pitchFamily="2" charset="2"/>
              <a:buChar char="Ø"/>
            </a:pPr>
            <a:r>
              <a:rPr lang="en-US" dirty="0"/>
              <a:t>Because it centers on mediation of diverse stakeholders, strategic engagement can contribute to a culture of research and evaluation in the diplomatic and peacebuilding communities</a:t>
            </a:r>
          </a:p>
          <a:p>
            <a:pPr marL="285750" indent="-285750">
              <a:buFont typeface="Wingdings" panose="05000000000000000000" pitchFamily="2" charset="2"/>
              <a:buChar char="Ø"/>
            </a:pPr>
            <a:r>
              <a:rPr lang="en-US" dirty="0"/>
              <a:t>For less generalizable results at comparatively low project cost, the participatory DM&amp;E approach can be implemented post hoc, in a nonexperimental design</a:t>
            </a:r>
          </a:p>
          <a:p>
            <a:pPr marL="285750" indent="-285750">
              <a:buFont typeface="Wingdings" panose="05000000000000000000" pitchFamily="2" charset="2"/>
              <a:buChar char="Ø"/>
            </a:pPr>
            <a:r>
              <a:rPr lang="en-US" dirty="0"/>
              <a:t>To increase generalizability, the approach should include mixed methods, randomly selected control and treatment groups, and longitudinal data collection. </a:t>
            </a:r>
          </a:p>
        </p:txBody>
      </p:sp>
    </p:spTree>
    <p:extLst>
      <p:ext uri="{BB962C8B-B14F-4D97-AF65-F5344CB8AC3E}">
        <p14:creationId xmlns:p14="http://schemas.microsoft.com/office/powerpoint/2010/main" val="23467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861C-7CFE-4D34-8DE8-4C750C7B3473}"/>
              </a:ext>
            </a:extLst>
          </p:cNvPr>
          <p:cNvSpPr>
            <a:spLocks noGrp="1"/>
          </p:cNvSpPr>
          <p:nvPr>
            <p:ph type="title"/>
          </p:nvPr>
        </p:nvSpPr>
        <p:spPr/>
        <p:txBody>
          <a:bodyPr/>
          <a:lstStyle/>
          <a:p>
            <a:r>
              <a:rPr lang="en-US" dirty="0"/>
              <a:t>Now What? Applications</a:t>
            </a:r>
          </a:p>
        </p:txBody>
      </p:sp>
      <p:pic>
        <p:nvPicPr>
          <p:cNvPr id="1026" name="Picture 2" descr="Paintball Sport Equipment Mask Paint Prote">
            <a:extLst>
              <a:ext uri="{FF2B5EF4-FFF2-40B4-BE49-F238E27FC236}">
                <a16:creationId xmlns:a16="http://schemas.microsoft.com/office/drawing/2014/main" id="{FB3CFACA-CBC9-40AB-B30E-CC4A59EC25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24128" y="2009315"/>
            <a:ext cx="4127735" cy="2757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C5E3E0-D96B-4C33-8A50-28EC27FA684E}"/>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17</a:t>
            </a:fld>
            <a:endParaRPr lang="en-US" dirty="0"/>
          </a:p>
        </p:txBody>
      </p:sp>
      <p:sp>
        <p:nvSpPr>
          <p:cNvPr id="3" name="TextBox 2">
            <a:extLst>
              <a:ext uri="{FF2B5EF4-FFF2-40B4-BE49-F238E27FC236}">
                <a16:creationId xmlns:a16="http://schemas.microsoft.com/office/drawing/2014/main" id="{791D408F-D95D-419E-8B64-79888025AE1D}"/>
              </a:ext>
            </a:extLst>
          </p:cNvPr>
          <p:cNvSpPr txBox="1"/>
          <p:nvPr/>
        </p:nvSpPr>
        <p:spPr>
          <a:xfrm>
            <a:off x="5884164" y="2009315"/>
            <a:ext cx="4828478" cy="3816429"/>
          </a:xfrm>
          <a:prstGeom prst="rect">
            <a:avLst/>
          </a:prstGeom>
          <a:noFill/>
        </p:spPr>
        <p:txBody>
          <a:bodyPr wrap="square" rtlCol="0">
            <a:spAutoFit/>
          </a:bodyPr>
          <a:lstStyle/>
          <a:p>
            <a:pPr marL="457200" lvl="0" indent="-457200">
              <a:buFont typeface="Wingdings" panose="05000000000000000000" pitchFamily="2" charset="2"/>
              <a:buChar char="Ø"/>
            </a:pPr>
            <a:r>
              <a:rPr lang="en-US" sz="2800" i="1" dirty="0"/>
              <a:t>Small, medium or large scale projects, especially those with diverse stakeholders and funding sources</a:t>
            </a:r>
            <a:endParaRPr lang="en-US" sz="2800" dirty="0"/>
          </a:p>
          <a:p>
            <a:pPr marL="457200" lvl="0" indent="-457200">
              <a:buFont typeface="Wingdings" panose="05000000000000000000" pitchFamily="2" charset="2"/>
              <a:buChar char="Ø"/>
            </a:pPr>
            <a:r>
              <a:rPr lang="en-US" sz="2800" i="1" dirty="0"/>
              <a:t>Community-based projects to recruit volunteers for low-cost DM&amp;E</a:t>
            </a:r>
            <a:endParaRPr lang="en-US" sz="2800" dirty="0"/>
          </a:p>
          <a:p>
            <a:pPr marL="457200" lvl="0" indent="-457200">
              <a:buFont typeface="Wingdings" panose="05000000000000000000" pitchFamily="2" charset="2"/>
              <a:buChar char="Ø"/>
            </a:pPr>
            <a:r>
              <a:rPr lang="en-US" sz="2800" i="1" dirty="0"/>
              <a:t>Wanted: Political will</a:t>
            </a:r>
            <a:endParaRPr lang="en-US" sz="2800" dirty="0"/>
          </a:p>
          <a:p>
            <a:endParaRPr lang="en-US" dirty="0"/>
          </a:p>
        </p:txBody>
      </p:sp>
    </p:spTree>
    <p:extLst>
      <p:ext uri="{BB962C8B-B14F-4D97-AF65-F5344CB8AC3E}">
        <p14:creationId xmlns:p14="http://schemas.microsoft.com/office/powerpoint/2010/main" val="316489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ner Header Question Mark Question Probl">
            <a:extLst>
              <a:ext uri="{FF2B5EF4-FFF2-40B4-BE49-F238E27FC236}">
                <a16:creationId xmlns:a16="http://schemas.microsoft.com/office/drawing/2014/main" id="{F933CC13-93C0-4235-BB4C-C0E30C02D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809750"/>
            <a:ext cx="10306050"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C7EFA60-37FD-4B93-B1CE-069EB3CC1068}"/>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18</a:t>
            </a:fld>
            <a:endParaRPr lang="en-US" dirty="0"/>
          </a:p>
        </p:txBody>
      </p:sp>
    </p:spTree>
    <p:extLst>
      <p:ext uri="{BB962C8B-B14F-4D97-AF65-F5344CB8AC3E}">
        <p14:creationId xmlns:p14="http://schemas.microsoft.com/office/powerpoint/2010/main" val="135501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7165-6885-4B2D-8F7A-2B9B19C213EC}"/>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D9FF55BA-3A8E-46FB-A9BB-0D99141E6C63}"/>
              </a:ext>
            </a:extLst>
          </p:cNvPr>
          <p:cNvSpPr>
            <a:spLocks noGrp="1"/>
          </p:cNvSpPr>
          <p:nvPr>
            <p:ph idx="1"/>
          </p:nvPr>
        </p:nvSpPr>
        <p:spPr/>
        <p:txBody>
          <a:bodyPr/>
          <a:lstStyle/>
          <a:p>
            <a:r>
              <a:rPr lang="en-US" dirty="0"/>
              <a:t>“Many Voices, Many Hands: Widening Participatory Dialogue to Improve Diplomacy’s Impact”: </a:t>
            </a:r>
            <a:r>
              <a:rPr lang="en-US" dirty="0">
                <a:hlinkClick r:id="rId2"/>
              </a:rPr>
              <a:t>http://uscpublicdiplomacy.org/sites/uscpublicdiplomacy.org/files/useruploads/u39301/Many%20Voices%2C%20Many%20Hands%20Web-Ready%205.30.18.pdf</a:t>
            </a:r>
            <a:r>
              <a:rPr lang="en-US" dirty="0"/>
              <a:t> </a:t>
            </a:r>
          </a:p>
          <a:p>
            <a:endParaRPr lang="en-US" dirty="0"/>
          </a:p>
          <a:p>
            <a:r>
              <a:rPr lang="en-US" dirty="0"/>
              <a:t>Additional literature review and data: </a:t>
            </a:r>
            <a:r>
              <a:rPr lang="en-US" dirty="0">
                <a:hlinkClick r:id="rId3"/>
              </a:rPr>
              <a:t>http://www.civilstrategies.net/about/</a:t>
            </a:r>
            <a:r>
              <a:rPr lang="en-US" dirty="0"/>
              <a:t> </a:t>
            </a:r>
          </a:p>
          <a:p>
            <a:endParaRPr lang="en-US" dirty="0"/>
          </a:p>
          <a:p>
            <a:r>
              <a:rPr lang="en-US" dirty="0"/>
              <a:t>Contact info: </a:t>
            </a:r>
            <a:r>
              <a:rPr lang="en-US" dirty="0">
                <a:hlinkClick r:id="rId4"/>
              </a:rPr>
              <a:t>dtrent@civilstrategies.net</a:t>
            </a:r>
            <a:r>
              <a:rPr lang="en-US" dirty="0"/>
              <a:t>; @dlt4pd </a:t>
            </a:r>
          </a:p>
        </p:txBody>
      </p:sp>
      <p:sp>
        <p:nvSpPr>
          <p:cNvPr id="4" name="Rectangle 3">
            <a:extLst>
              <a:ext uri="{FF2B5EF4-FFF2-40B4-BE49-F238E27FC236}">
                <a16:creationId xmlns:a16="http://schemas.microsoft.com/office/drawing/2014/main" id="{A46E1F39-8FBA-4FA5-A43A-D696B35C4675}"/>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19</a:t>
            </a:fld>
            <a:endParaRPr lang="en-US" dirty="0"/>
          </a:p>
        </p:txBody>
      </p:sp>
    </p:spTree>
    <p:extLst>
      <p:ext uri="{BB962C8B-B14F-4D97-AF65-F5344CB8AC3E}">
        <p14:creationId xmlns:p14="http://schemas.microsoft.com/office/powerpoint/2010/main" val="292615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A896-3FCA-4580-907D-BCDB20D5F4D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34906AB-01BB-4D63-869E-FBD9A092D4DA}"/>
              </a:ext>
            </a:extLst>
          </p:cNvPr>
          <p:cNvSpPr>
            <a:spLocks noGrp="1"/>
          </p:cNvSpPr>
          <p:nvPr>
            <p:ph idx="1"/>
          </p:nvPr>
        </p:nvSpPr>
        <p:spPr>
          <a:xfrm>
            <a:off x="1295401" y="2556932"/>
            <a:ext cx="9601196" cy="3196168"/>
          </a:xfrm>
        </p:spPr>
        <p:txBody>
          <a:bodyPr>
            <a:normAutofit fontScale="25000" lnSpcReduction="20000"/>
          </a:bodyPr>
          <a:lstStyle/>
          <a:p>
            <a:endParaRPr lang="en-US" sz="900" dirty="0"/>
          </a:p>
          <a:p>
            <a:pPr>
              <a:buFont typeface="Wingdings" panose="05000000000000000000" pitchFamily="2" charset="2"/>
              <a:buChar char="Ø"/>
            </a:pPr>
            <a:r>
              <a:rPr lang="en-US" sz="8400" dirty="0"/>
              <a:t>A Theory of Change through Strategic Political Engagement</a:t>
            </a:r>
          </a:p>
          <a:p>
            <a:pPr>
              <a:buFont typeface="Wingdings" panose="05000000000000000000" pitchFamily="2" charset="2"/>
              <a:buChar char="Ø"/>
            </a:pPr>
            <a:r>
              <a:rPr lang="en-US" sz="8400" dirty="0"/>
              <a:t>Concepts, Context &amp; Process for Widening Stakeholder Participation, Dialogue &amp;</a:t>
            </a:r>
          </a:p>
          <a:p>
            <a:pPr marL="0" indent="0">
              <a:buNone/>
            </a:pPr>
            <a:r>
              <a:rPr lang="en-US" sz="8400" dirty="0"/>
              <a:t>     Impact</a:t>
            </a:r>
          </a:p>
          <a:p>
            <a:pPr>
              <a:buFont typeface="Wingdings" panose="05000000000000000000" pitchFamily="2" charset="2"/>
              <a:buChar char="Ø"/>
            </a:pPr>
            <a:r>
              <a:rPr lang="en-US" sz="8400" dirty="0"/>
              <a:t>Analytical Methods &amp; Variables</a:t>
            </a:r>
          </a:p>
          <a:p>
            <a:pPr>
              <a:buFont typeface="Wingdings" panose="05000000000000000000" pitchFamily="2" charset="2"/>
              <a:buChar char="Ø"/>
            </a:pPr>
            <a:r>
              <a:rPr lang="en-US" sz="8400" dirty="0"/>
              <a:t>Findings</a:t>
            </a:r>
          </a:p>
          <a:p>
            <a:pPr>
              <a:buFont typeface="Wingdings" panose="05000000000000000000" pitchFamily="2" charset="2"/>
              <a:buChar char="Ø"/>
            </a:pPr>
            <a:r>
              <a:rPr lang="en-US" sz="8400" dirty="0"/>
              <a:t>Strengths &amp; weaknesses</a:t>
            </a:r>
          </a:p>
          <a:p>
            <a:pPr>
              <a:buFont typeface="Wingdings" panose="05000000000000000000" pitchFamily="2" charset="2"/>
              <a:buChar char="Ø"/>
            </a:pPr>
            <a:r>
              <a:rPr lang="en-US" sz="8400" dirty="0"/>
              <a:t>Applications</a:t>
            </a:r>
          </a:p>
          <a:p>
            <a:pPr>
              <a:buFont typeface="Wingdings" panose="05000000000000000000" pitchFamily="2" charset="2"/>
              <a:buChar char="Ø"/>
            </a:pPr>
            <a:endParaRPr lang="en-US" sz="8400" dirty="0"/>
          </a:p>
          <a:p>
            <a:pPr marL="128016" lvl="1" indent="0">
              <a:buNone/>
            </a:pPr>
            <a:endParaRPr lang="en-US" sz="8000" dirty="0"/>
          </a:p>
          <a:p>
            <a:pPr>
              <a:buFont typeface="Wingdings" panose="05000000000000000000" pitchFamily="2" charset="2"/>
              <a:buChar char="Ø"/>
            </a:pPr>
            <a:endParaRPr lang="en-US" sz="8400" dirty="0"/>
          </a:p>
          <a:p>
            <a:endParaRPr lang="en-US" sz="900" dirty="0"/>
          </a:p>
          <a:p>
            <a:endParaRPr lang="en-US" sz="5300" dirty="0"/>
          </a:p>
          <a:p>
            <a:endParaRPr lang="en-US" sz="5300" dirty="0"/>
          </a:p>
          <a:p>
            <a:endParaRPr lang="en-US" sz="5300" dirty="0"/>
          </a:p>
          <a:p>
            <a:pPr marL="0" indent="0">
              <a:buNone/>
            </a:pPr>
            <a:r>
              <a:rPr lang="en-US" sz="5300" dirty="0"/>
              <a:t>																				</a:t>
            </a:r>
          </a:p>
          <a:p>
            <a:pPr marL="0" indent="0">
              <a:buNone/>
            </a:pPr>
            <a:endParaRPr lang="en-US" sz="5300" dirty="0"/>
          </a:p>
          <a:p>
            <a:pPr marL="0" indent="0">
              <a:buNone/>
            </a:pPr>
            <a:endParaRPr lang="en-US" sz="5300" dirty="0"/>
          </a:p>
          <a:p>
            <a:pPr marL="0" indent="0">
              <a:buNone/>
            </a:pPr>
            <a:r>
              <a:rPr lang="en-US" sz="5300" dirty="0"/>
              <a:t>																</a:t>
            </a:r>
            <a:r>
              <a:rPr lang="en-US" dirty="0"/>
              <a:t>				</a:t>
            </a:r>
            <a:fld id="{A3322AA8-48BD-4344-A8C1-A4C0BBB78E5D}" type="slidenum">
              <a:rPr lang="en-US" smtClean="0"/>
              <a:pPr marL="0" indent="0">
                <a:buNone/>
              </a:pPr>
              <a:t>2</a:t>
            </a:fld>
            <a:endParaRPr lang="en-US" dirty="0"/>
          </a:p>
        </p:txBody>
      </p:sp>
    </p:spTree>
    <p:extLst>
      <p:ext uri="{BB962C8B-B14F-4D97-AF65-F5344CB8AC3E}">
        <p14:creationId xmlns:p14="http://schemas.microsoft.com/office/powerpoint/2010/main" val="3555338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rning, Sunrise, Woman, Silhouette">
            <a:extLst>
              <a:ext uri="{FF2B5EF4-FFF2-40B4-BE49-F238E27FC236}">
                <a16:creationId xmlns:a16="http://schemas.microsoft.com/office/drawing/2014/main" id="{91D574F4-7182-4E59-9492-F9467E859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187" y="2261893"/>
            <a:ext cx="5491625" cy="36610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D48352-F03D-45CD-A6A4-0E4E5605AC87}"/>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20</a:t>
            </a:fld>
            <a:endParaRPr lang="en-US" dirty="0"/>
          </a:p>
        </p:txBody>
      </p:sp>
      <p:sp>
        <p:nvSpPr>
          <p:cNvPr id="4" name="Rectangle 3">
            <a:extLst>
              <a:ext uri="{FF2B5EF4-FFF2-40B4-BE49-F238E27FC236}">
                <a16:creationId xmlns:a16="http://schemas.microsoft.com/office/drawing/2014/main" id="{5A1C9D65-B930-4226-9D54-2C4CD3F7FBD5}"/>
              </a:ext>
            </a:extLst>
          </p:cNvPr>
          <p:cNvSpPr/>
          <p:nvPr/>
        </p:nvSpPr>
        <p:spPr>
          <a:xfrm>
            <a:off x="1065597" y="869696"/>
            <a:ext cx="8490997" cy="830997"/>
          </a:xfrm>
          <a:prstGeom prst="rect">
            <a:avLst/>
          </a:prstGeom>
        </p:spPr>
        <p:txBody>
          <a:bodyPr wrap="square">
            <a:spAutoFit/>
          </a:bodyPr>
          <a:lstStyle/>
          <a:p>
            <a:r>
              <a:rPr lang="en-US" sz="4800" dirty="0"/>
              <a:t>THANKS FOR YOUR ATTENTION!</a:t>
            </a:r>
          </a:p>
        </p:txBody>
      </p:sp>
    </p:spTree>
    <p:extLst>
      <p:ext uri="{BB962C8B-B14F-4D97-AF65-F5344CB8AC3E}">
        <p14:creationId xmlns:p14="http://schemas.microsoft.com/office/powerpoint/2010/main" val="328675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2924-9D84-4865-A18B-630851B09350}"/>
              </a:ext>
            </a:extLst>
          </p:cNvPr>
          <p:cNvSpPr>
            <a:spLocks noGrp="1"/>
          </p:cNvSpPr>
          <p:nvPr>
            <p:ph type="title"/>
          </p:nvPr>
        </p:nvSpPr>
        <p:spPr/>
        <p:txBody>
          <a:bodyPr/>
          <a:lstStyle/>
          <a:p>
            <a:r>
              <a:rPr lang="en-US" dirty="0"/>
              <a:t>Politics &amp; Strategy</a:t>
            </a:r>
          </a:p>
        </p:txBody>
      </p:sp>
      <p:pic>
        <p:nvPicPr>
          <p:cNvPr id="4098" name="Picture 2" descr="Chess, Chessboard, Strategy, Figure">
            <a:extLst>
              <a:ext uri="{FF2B5EF4-FFF2-40B4-BE49-F238E27FC236}">
                <a16:creationId xmlns:a16="http://schemas.microsoft.com/office/drawing/2014/main" id="{34CF699C-0CB3-4D8D-B41D-5B12CE12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530" y="2779199"/>
            <a:ext cx="4161670" cy="27744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rilla Animal Nature Gorilla Gorilla Gori">
            <a:extLst>
              <a:ext uri="{FF2B5EF4-FFF2-40B4-BE49-F238E27FC236}">
                <a16:creationId xmlns:a16="http://schemas.microsoft.com/office/drawing/2014/main" id="{3D1C531D-6DFB-45B5-BDD8-03CC90F8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926" y="2742205"/>
            <a:ext cx="3745832" cy="2811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4724AB1-A5C4-4129-8175-7DB090CA1F95}"/>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3</a:t>
            </a:fld>
            <a:endParaRPr lang="en-US" dirty="0"/>
          </a:p>
        </p:txBody>
      </p:sp>
    </p:spTree>
    <p:extLst>
      <p:ext uri="{BB962C8B-B14F-4D97-AF65-F5344CB8AC3E}">
        <p14:creationId xmlns:p14="http://schemas.microsoft.com/office/powerpoint/2010/main" val="296424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E52-075D-4525-A8F6-A00E33AB79BF}"/>
              </a:ext>
            </a:extLst>
          </p:cNvPr>
          <p:cNvSpPr>
            <a:spLocks noGrp="1"/>
          </p:cNvSpPr>
          <p:nvPr>
            <p:ph type="title"/>
          </p:nvPr>
        </p:nvSpPr>
        <p:spPr>
          <a:xfrm>
            <a:off x="1033006" y="585216"/>
            <a:ext cx="9720072" cy="1499616"/>
          </a:xfrm>
        </p:spPr>
        <p:txBody>
          <a:bodyPr>
            <a:normAutofit/>
          </a:bodyPr>
          <a:lstStyle/>
          <a:p>
            <a:r>
              <a:rPr lang="en-US" dirty="0"/>
              <a:t>Context &amp; Process in Strategic Engagement</a:t>
            </a:r>
          </a:p>
        </p:txBody>
      </p:sp>
      <p:graphicFrame>
        <p:nvGraphicFramePr>
          <p:cNvPr id="8" name="Content Placeholder 7">
            <a:extLst>
              <a:ext uri="{FF2B5EF4-FFF2-40B4-BE49-F238E27FC236}">
                <a16:creationId xmlns:a16="http://schemas.microsoft.com/office/drawing/2014/main" id="{B7F9AFDE-D586-43CA-858F-519C0B6374B2}"/>
              </a:ext>
            </a:extLst>
          </p:cNvPr>
          <p:cNvGraphicFramePr>
            <a:graphicFrameLocks noGrp="1"/>
          </p:cNvGraphicFramePr>
          <p:nvPr>
            <p:ph idx="1"/>
            <p:extLst>
              <p:ext uri="{D42A27DB-BD31-4B8C-83A1-F6EECF244321}">
                <p14:modId xmlns:p14="http://schemas.microsoft.com/office/powerpoint/2010/main" val="1722263443"/>
              </p:ext>
            </p:extLst>
          </p:nvPr>
        </p:nvGraphicFramePr>
        <p:xfrm>
          <a:off x="1551008" y="2286000"/>
          <a:ext cx="919319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C56C6B1-F851-4812-A634-E2D1BC703073}"/>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4</a:t>
            </a:fld>
            <a:endParaRPr lang="en-US" dirty="0"/>
          </a:p>
        </p:txBody>
      </p:sp>
    </p:spTree>
    <p:extLst>
      <p:ext uri="{BB962C8B-B14F-4D97-AF65-F5344CB8AC3E}">
        <p14:creationId xmlns:p14="http://schemas.microsoft.com/office/powerpoint/2010/main" val="241712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9584-87A8-4F39-B722-50D59C076564}"/>
              </a:ext>
            </a:extLst>
          </p:cNvPr>
          <p:cNvSpPr>
            <a:spLocks noGrp="1"/>
          </p:cNvSpPr>
          <p:nvPr>
            <p:ph type="title"/>
          </p:nvPr>
        </p:nvSpPr>
        <p:spPr>
          <a:xfrm>
            <a:off x="1295402" y="474837"/>
            <a:ext cx="9601196" cy="1303867"/>
          </a:xfrm>
        </p:spPr>
        <p:txBody>
          <a:bodyPr/>
          <a:lstStyle/>
          <a:p>
            <a:r>
              <a:rPr lang="en-US" dirty="0"/>
              <a:t>Context &amp; Process Operationalized</a:t>
            </a:r>
          </a:p>
        </p:txBody>
      </p:sp>
      <p:pic>
        <p:nvPicPr>
          <p:cNvPr id="4102" name="Picture 6" descr="Triangle, Quality, Time, Cost">
            <a:extLst>
              <a:ext uri="{FF2B5EF4-FFF2-40B4-BE49-F238E27FC236}">
                <a16:creationId xmlns:a16="http://schemas.microsoft.com/office/drawing/2014/main" id="{F4902439-13AD-4357-B9CB-D9264CF77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505" y="4188664"/>
            <a:ext cx="2650521" cy="1592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uscpublicdiplomacy.org/sites/uscpublicdiplomacy.org/files/styles/blog-785x482/public/uploads/achievement-adult-african-1059116.jpg?itok=Cn4xVsPe">
            <a:extLst>
              <a:ext uri="{FF2B5EF4-FFF2-40B4-BE49-F238E27FC236}">
                <a16:creationId xmlns:a16="http://schemas.microsoft.com/office/drawing/2014/main" id="{B4CD072F-959E-438B-897E-F2E166CA02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70988" y="4207236"/>
            <a:ext cx="2548890" cy="1565275"/>
          </a:xfrm>
          <a:prstGeom prst="rect">
            <a:avLst/>
          </a:prstGeom>
          <a:noFill/>
          <a:ln>
            <a:noFill/>
          </a:ln>
        </p:spPr>
      </p:pic>
      <p:pic>
        <p:nvPicPr>
          <p:cNvPr id="4" name="Picture 3">
            <a:extLst>
              <a:ext uri="{FF2B5EF4-FFF2-40B4-BE49-F238E27FC236}">
                <a16:creationId xmlns:a16="http://schemas.microsoft.com/office/drawing/2014/main" id="{8E935C94-99B5-4C4D-9A80-0004A8766E12}"/>
              </a:ext>
            </a:extLst>
          </p:cNvPr>
          <p:cNvPicPr>
            <a:picLocks noChangeAspect="1"/>
          </p:cNvPicPr>
          <p:nvPr/>
        </p:nvPicPr>
        <p:blipFill>
          <a:blip r:embed="rId5"/>
          <a:stretch>
            <a:fillRect/>
          </a:stretch>
        </p:blipFill>
        <p:spPr>
          <a:xfrm>
            <a:off x="1509056" y="2106668"/>
            <a:ext cx="2277817" cy="1605510"/>
          </a:xfrm>
          <a:prstGeom prst="rect">
            <a:avLst/>
          </a:prstGeom>
        </p:spPr>
      </p:pic>
      <p:pic>
        <p:nvPicPr>
          <p:cNvPr id="3074" name="Picture 2" descr="Network Society Social Community Cooperati">
            <a:extLst>
              <a:ext uri="{FF2B5EF4-FFF2-40B4-BE49-F238E27FC236}">
                <a16:creationId xmlns:a16="http://schemas.microsoft.com/office/drawing/2014/main" id="{F73AC73C-929E-4A9D-8CB9-3A59BB04B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503" y="1745669"/>
            <a:ext cx="1916115" cy="19665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id="{32B6A3B6-D0AE-4128-BE38-2473072C7266}"/>
              </a:ext>
            </a:extLst>
          </p:cNvPr>
          <p:cNvSpPr>
            <a:spLocks noChangeArrowheads="1"/>
          </p:cNvSpPr>
          <p:nvPr/>
        </p:nvSpPr>
        <p:spPr bwMode="auto">
          <a:xfrm>
            <a:off x="5605439" y="3800861"/>
            <a:ext cx="9264519" cy="26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8" name="Picture 10" descr="Peace, Peacebuild, Peacebuilding">
            <a:extLst>
              <a:ext uri="{FF2B5EF4-FFF2-40B4-BE49-F238E27FC236}">
                <a16:creationId xmlns:a16="http://schemas.microsoft.com/office/drawing/2014/main" id="{AA0E15FE-605B-4527-A742-B478E16F4C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1831" y="1849148"/>
            <a:ext cx="2368653" cy="15339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FB278-E141-4EF7-88A1-DD471CEB44CE}"/>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5</a:t>
            </a:fld>
            <a:endParaRPr lang="en-US" dirty="0"/>
          </a:p>
        </p:txBody>
      </p:sp>
      <p:sp>
        <p:nvSpPr>
          <p:cNvPr id="3" name="TextBox 2">
            <a:extLst>
              <a:ext uri="{FF2B5EF4-FFF2-40B4-BE49-F238E27FC236}">
                <a16:creationId xmlns:a16="http://schemas.microsoft.com/office/drawing/2014/main" id="{C7917AB8-1B09-41AF-BB90-C32C8EFB947F}"/>
              </a:ext>
            </a:extLst>
          </p:cNvPr>
          <p:cNvSpPr txBox="1"/>
          <p:nvPr/>
        </p:nvSpPr>
        <p:spPr>
          <a:xfrm>
            <a:off x="2159441" y="3712178"/>
            <a:ext cx="932507" cy="369332"/>
          </a:xfrm>
          <a:prstGeom prst="rect">
            <a:avLst/>
          </a:prstGeom>
          <a:noFill/>
        </p:spPr>
        <p:txBody>
          <a:bodyPr wrap="square" rtlCol="0">
            <a:spAutoFit/>
          </a:bodyPr>
          <a:lstStyle/>
          <a:p>
            <a:r>
              <a:rPr lang="en-US" dirty="0"/>
              <a:t>Identity</a:t>
            </a:r>
          </a:p>
        </p:txBody>
      </p:sp>
      <p:sp>
        <p:nvSpPr>
          <p:cNvPr id="12" name="TextBox 11">
            <a:extLst>
              <a:ext uri="{FF2B5EF4-FFF2-40B4-BE49-F238E27FC236}">
                <a16:creationId xmlns:a16="http://schemas.microsoft.com/office/drawing/2014/main" id="{05ED31DD-75E8-4028-9C7B-3199219CE196}"/>
              </a:ext>
            </a:extLst>
          </p:cNvPr>
          <p:cNvSpPr txBox="1"/>
          <p:nvPr/>
        </p:nvSpPr>
        <p:spPr>
          <a:xfrm>
            <a:off x="5069709" y="3438266"/>
            <a:ext cx="1361701" cy="369332"/>
          </a:xfrm>
          <a:prstGeom prst="rect">
            <a:avLst/>
          </a:prstGeom>
          <a:noFill/>
        </p:spPr>
        <p:txBody>
          <a:bodyPr wrap="square" rtlCol="0">
            <a:spAutoFit/>
          </a:bodyPr>
          <a:lstStyle/>
          <a:p>
            <a:r>
              <a:rPr lang="en-US" dirty="0"/>
              <a:t>Partnerships</a:t>
            </a:r>
          </a:p>
        </p:txBody>
      </p:sp>
      <p:sp>
        <p:nvSpPr>
          <p:cNvPr id="13" name="TextBox 12">
            <a:extLst>
              <a:ext uri="{FF2B5EF4-FFF2-40B4-BE49-F238E27FC236}">
                <a16:creationId xmlns:a16="http://schemas.microsoft.com/office/drawing/2014/main" id="{E4498946-8E8C-4511-BEE7-4FF89EE1B88E}"/>
              </a:ext>
            </a:extLst>
          </p:cNvPr>
          <p:cNvSpPr txBox="1"/>
          <p:nvPr/>
        </p:nvSpPr>
        <p:spPr>
          <a:xfrm>
            <a:off x="7052984" y="5772511"/>
            <a:ext cx="1008847" cy="369332"/>
          </a:xfrm>
          <a:prstGeom prst="rect">
            <a:avLst/>
          </a:prstGeom>
          <a:noFill/>
        </p:spPr>
        <p:txBody>
          <a:bodyPr wrap="square" rtlCol="0">
            <a:spAutoFit/>
          </a:bodyPr>
          <a:lstStyle/>
          <a:p>
            <a:r>
              <a:rPr lang="en-US" dirty="0"/>
              <a:t>Dialogue</a:t>
            </a:r>
          </a:p>
        </p:txBody>
      </p:sp>
      <p:sp>
        <p:nvSpPr>
          <p:cNvPr id="14" name="TextBox 13">
            <a:extLst>
              <a:ext uri="{FF2B5EF4-FFF2-40B4-BE49-F238E27FC236}">
                <a16:creationId xmlns:a16="http://schemas.microsoft.com/office/drawing/2014/main" id="{C583EBCE-23AA-44CB-8E1A-E2E854AF911E}"/>
              </a:ext>
            </a:extLst>
          </p:cNvPr>
          <p:cNvSpPr txBox="1"/>
          <p:nvPr/>
        </p:nvSpPr>
        <p:spPr>
          <a:xfrm>
            <a:off x="3675512" y="5957605"/>
            <a:ext cx="865270" cy="369332"/>
          </a:xfrm>
          <a:prstGeom prst="rect">
            <a:avLst/>
          </a:prstGeom>
          <a:noFill/>
        </p:spPr>
        <p:txBody>
          <a:bodyPr wrap="square" rtlCol="0">
            <a:spAutoFit/>
          </a:bodyPr>
          <a:lstStyle/>
          <a:p>
            <a:r>
              <a:rPr lang="en-US" dirty="0"/>
              <a:t>DM&amp;E</a:t>
            </a:r>
          </a:p>
        </p:txBody>
      </p:sp>
      <p:sp>
        <p:nvSpPr>
          <p:cNvPr id="15" name="TextBox 14">
            <a:extLst>
              <a:ext uri="{FF2B5EF4-FFF2-40B4-BE49-F238E27FC236}">
                <a16:creationId xmlns:a16="http://schemas.microsoft.com/office/drawing/2014/main" id="{0565737B-2011-4A09-933C-7058A1D8744F}"/>
              </a:ext>
            </a:extLst>
          </p:cNvPr>
          <p:cNvSpPr txBox="1"/>
          <p:nvPr/>
        </p:nvSpPr>
        <p:spPr>
          <a:xfrm>
            <a:off x="8719877" y="3460992"/>
            <a:ext cx="1361701" cy="369332"/>
          </a:xfrm>
          <a:prstGeom prst="rect">
            <a:avLst/>
          </a:prstGeom>
          <a:noFill/>
        </p:spPr>
        <p:txBody>
          <a:bodyPr wrap="square" rtlCol="0">
            <a:spAutoFit/>
          </a:bodyPr>
          <a:lstStyle/>
          <a:p>
            <a:r>
              <a:rPr lang="en-US" dirty="0"/>
              <a:t>Participation</a:t>
            </a:r>
          </a:p>
        </p:txBody>
      </p:sp>
    </p:spTree>
    <p:extLst>
      <p:ext uri="{BB962C8B-B14F-4D97-AF65-F5344CB8AC3E}">
        <p14:creationId xmlns:p14="http://schemas.microsoft.com/office/powerpoint/2010/main" val="11555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6868-BCD0-4A9C-AB81-5D597264DF1D}"/>
              </a:ext>
            </a:extLst>
          </p:cNvPr>
          <p:cNvSpPr>
            <a:spLocks noGrp="1"/>
          </p:cNvSpPr>
          <p:nvPr>
            <p:ph type="title"/>
          </p:nvPr>
        </p:nvSpPr>
        <p:spPr>
          <a:xfrm>
            <a:off x="1015251" y="380621"/>
            <a:ext cx="9720072" cy="1271567"/>
          </a:xfrm>
        </p:spPr>
        <p:txBody>
          <a:bodyPr/>
          <a:lstStyle/>
          <a:p>
            <a:r>
              <a:rPr lang="en-US" dirty="0"/>
              <a:t>Dimensions of Mediating</a:t>
            </a:r>
          </a:p>
        </p:txBody>
      </p:sp>
      <p:pic>
        <p:nvPicPr>
          <p:cNvPr id="5122" name="Picture 2" descr="Burma, Myanmar, Peace, Mediate">
            <a:extLst>
              <a:ext uri="{FF2B5EF4-FFF2-40B4-BE49-F238E27FC236}">
                <a16:creationId xmlns:a16="http://schemas.microsoft.com/office/drawing/2014/main" id="{0AF059DF-BE15-4B49-9190-AE1F9D01F6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5879" y="1223536"/>
            <a:ext cx="2786890" cy="18615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uality Control, Quality">
            <a:extLst>
              <a:ext uri="{FF2B5EF4-FFF2-40B4-BE49-F238E27FC236}">
                <a16:creationId xmlns:a16="http://schemas.microsoft.com/office/drawing/2014/main" id="{A5FAC5B3-6F93-4033-A5A5-D30BA2827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474" y="3772888"/>
            <a:ext cx="2786890" cy="19026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947134-6567-4EE4-8A1E-10E22E39C836}"/>
              </a:ext>
            </a:extLst>
          </p:cNvPr>
          <p:cNvPicPr>
            <a:picLocks noChangeAspect="1"/>
          </p:cNvPicPr>
          <p:nvPr/>
        </p:nvPicPr>
        <p:blipFill>
          <a:blip r:embed="rId5"/>
          <a:stretch>
            <a:fillRect/>
          </a:stretch>
        </p:blipFill>
        <p:spPr>
          <a:xfrm>
            <a:off x="1359506" y="1810911"/>
            <a:ext cx="2338408" cy="2006089"/>
          </a:xfrm>
          <a:prstGeom prst="rect">
            <a:avLst/>
          </a:prstGeom>
        </p:spPr>
      </p:pic>
      <p:pic>
        <p:nvPicPr>
          <p:cNvPr id="6" name="Picture 5">
            <a:extLst>
              <a:ext uri="{FF2B5EF4-FFF2-40B4-BE49-F238E27FC236}">
                <a16:creationId xmlns:a16="http://schemas.microsoft.com/office/drawing/2014/main" id="{EA9B6235-4007-457A-9517-2B29D5A6302B}"/>
              </a:ext>
            </a:extLst>
          </p:cNvPr>
          <p:cNvPicPr>
            <a:picLocks noChangeAspect="1"/>
          </p:cNvPicPr>
          <p:nvPr/>
        </p:nvPicPr>
        <p:blipFill>
          <a:blip r:embed="rId6"/>
          <a:stretch>
            <a:fillRect/>
          </a:stretch>
        </p:blipFill>
        <p:spPr>
          <a:xfrm>
            <a:off x="1625260" y="4434608"/>
            <a:ext cx="4625472" cy="1271567"/>
          </a:xfrm>
          <a:prstGeom prst="rect">
            <a:avLst/>
          </a:prstGeom>
        </p:spPr>
      </p:pic>
      <p:pic>
        <p:nvPicPr>
          <p:cNvPr id="12" name="Picture 11">
            <a:extLst>
              <a:ext uri="{FF2B5EF4-FFF2-40B4-BE49-F238E27FC236}">
                <a16:creationId xmlns:a16="http://schemas.microsoft.com/office/drawing/2014/main" id="{0DA843CD-2286-4549-BE2E-1A6EAAF11AEA}"/>
              </a:ext>
            </a:extLst>
          </p:cNvPr>
          <p:cNvPicPr/>
          <p:nvPr/>
        </p:nvPicPr>
        <p:blipFill>
          <a:blip r:embed="rId7"/>
          <a:stretch>
            <a:fillRect/>
          </a:stretch>
        </p:blipFill>
        <p:spPr>
          <a:xfrm>
            <a:off x="4176890" y="1810911"/>
            <a:ext cx="2558142" cy="1705467"/>
          </a:xfrm>
          <a:prstGeom prst="rect">
            <a:avLst/>
          </a:prstGeom>
        </p:spPr>
      </p:pic>
      <p:sp>
        <p:nvSpPr>
          <p:cNvPr id="8" name="Rectangle 7">
            <a:extLst>
              <a:ext uri="{FF2B5EF4-FFF2-40B4-BE49-F238E27FC236}">
                <a16:creationId xmlns:a16="http://schemas.microsoft.com/office/drawing/2014/main" id="{F8744943-2EAE-495B-9389-C9B97AC60F96}"/>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6</a:t>
            </a:fld>
            <a:endParaRPr lang="en-US" dirty="0"/>
          </a:p>
        </p:txBody>
      </p:sp>
      <p:sp>
        <p:nvSpPr>
          <p:cNvPr id="9" name="TextBox 8">
            <a:extLst>
              <a:ext uri="{FF2B5EF4-FFF2-40B4-BE49-F238E27FC236}">
                <a16:creationId xmlns:a16="http://schemas.microsoft.com/office/drawing/2014/main" id="{F71B9A07-8E31-4B4C-8037-B4F0CFFC40A6}"/>
              </a:ext>
            </a:extLst>
          </p:cNvPr>
          <p:cNvSpPr txBox="1"/>
          <p:nvPr/>
        </p:nvSpPr>
        <p:spPr>
          <a:xfrm>
            <a:off x="1459154" y="3826749"/>
            <a:ext cx="2139111" cy="369332"/>
          </a:xfrm>
          <a:prstGeom prst="rect">
            <a:avLst/>
          </a:prstGeom>
          <a:noFill/>
        </p:spPr>
        <p:txBody>
          <a:bodyPr wrap="square" rtlCol="0">
            <a:spAutoFit/>
          </a:bodyPr>
          <a:lstStyle/>
          <a:p>
            <a:r>
              <a:rPr lang="en-US" dirty="0"/>
              <a:t>Relationship-building</a:t>
            </a:r>
          </a:p>
        </p:txBody>
      </p:sp>
      <p:sp>
        <p:nvSpPr>
          <p:cNvPr id="10" name="TextBox 9">
            <a:extLst>
              <a:ext uri="{FF2B5EF4-FFF2-40B4-BE49-F238E27FC236}">
                <a16:creationId xmlns:a16="http://schemas.microsoft.com/office/drawing/2014/main" id="{DB6549AD-BE5B-4991-A363-B1A2A342D01A}"/>
              </a:ext>
            </a:extLst>
          </p:cNvPr>
          <p:cNvSpPr txBox="1"/>
          <p:nvPr/>
        </p:nvSpPr>
        <p:spPr>
          <a:xfrm>
            <a:off x="4176890" y="3588222"/>
            <a:ext cx="2472485" cy="369332"/>
          </a:xfrm>
          <a:prstGeom prst="rect">
            <a:avLst/>
          </a:prstGeom>
          <a:noFill/>
        </p:spPr>
        <p:txBody>
          <a:bodyPr wrap="square" rtlCol="0">
            <a:spAutoFit/>
          </a:bodyPr>
          <a:lstStyle/>
          <a:p>
            <a:r>
              <a:rPr lang="en-US" dirty="0"/>
              <a:t>Managing Mediatization</a:t>
            </a:r>
          </a:p>
        </p:txBody>
      </p:sp>
      <p:sp>
        <p:nvSpPr>
          <p:cNvPr id="11" name="TextBox 10">
            <a:extLst>
              <a:ext uri="{FF2B5EF4-FFF2-40B4-BE49-F238E27FC236}">
                <a16:creationId xmlns:a16="http://schemas.microsoft.com/office/drawing/2014/main" id="{D7219D0B-8079-43A2-B1BC-26752BEB3AC7}"/>
              </a:ext>
            </a:extLst>
          </p:cNvPr>
          <p:cNvSpPr txBox="1"/>
          <p:nvPr/>
        </p:nvSpPr>
        <p:spPr>
          <a:xfrm>
            <a:off x="7830104" y="3085112"/>
            <a:ext cx="2084359" cy="369332"/>
          </a:xfrm>
          <a:prstGeom prst="rect">
            <a:avLst/>
          </a:prstGeom>
          <a:noFill/>
        </p:spPr>
        <p:txBody>
          <a:bodyPr wrap="square" rtlCol="0">
            <a:spAutoFit/>
          </a:bodyPr>
          <a:lstStyle/>
          <a:p>
            <a:r>
              <a:rPr lang="en-US" dirty="0"/>
              <a:t>Conflict Mediation</a:t>
            </a:r>
          </a:p>
        </p:txBody>
      </p:sp>
      <p:sp>
        <p:nvSpPr>
          <p:cNvPr id="13" name="TextBox 12">
            <a:extLst>
              <a:ext uri="{FF2B5EF4-FFF2-40B4-BE49-F238E27FC236}">
                <a16:creationId xmlns:a16="http://schemas.microsoft.com/office/drawing/2014/main" id="{A7B4FDB9-04EF-4302-9831-3FF2AB072E68}"/>
              </a:ext>
            </a:extLst>
          </p:cNvPr>
          <p:cNvSpPr txBox="1"/>
          <p:nvPr/>
        </p:nvSpPr>
        <p:spPr>
          <a:xfrm>
            <a:off x="2690683" y="5813897"/>
            <a:ext cx="2494625" cy="369332"/>
          </a:xfrm>
          <a:prstGeom prst="rect">
            <a:avLst/>
          </a:prstGeom>
          <a:noFill/>
        </p:spPr>
        <p:txBody>
          <a:bodyPr wrap="square" rtlCol="0">
            <a:spAutoFit/>
          </a:bodyPr>
          <a:lstStyle/>
          <a:p>
            <a:r>
              <a:rPr lang="en-US" dirty="0"/>
              <a:t>City-to-City Cooperation</a:t>
            </a:r>
          </a:p>
        </p:txBody>
      </p:sp>
      <p:sp>
        <p:nvSpPr>
          <p:cNvPr id="14" name="TextBox 13">
            <a:extLst>
              <a:ext uri="{FF2B5EF4-FFF2-40B4-BE49-F238E27FC236}">
                <a16:creationId xmlns:a16="http://schemas.microsoft.com/office/drawing/2014/main" id="{69097F9E-A777-444D-A449-B15DE760BF12}"/>
              </a:ext>
            </a:extLst>
          </p:cNvPr>
          <p:cNvSpPr txBox="1"/>
          <p:nvPr/>
        </p:nvSpPr>
        <p:spPr>
          <a:xfrm>
            <a:off x="8131946" y="5738311"/>
            <a:ext cx="1782517" cy="369332"/>
          </a:xfrm>
          <a:prstGeom prst="rect">
            <a:avLst/>
          </a:prstGeom>
          <a:noFill/>
        </p:spPr>
        <p:txBody>
          <a:bodyPr wrap="square" rtlCol="0">
            <a:spAutoFit/>
          </a:bodyPr>
          <a:lstStyle/>
          <a:p>
            <a:r>
              <a:rPr lang="en-US" dirty="0"/>
              <a:t>Integrated DM&amp;E</a:t>
            </a:r>
          </a:p>
        </p:txBody>
      </p:sp>
    </p:spTree>
    <p:extLst>
      <p:ext uri="{BB962C8B-B14F-4D97-AF65-F5344CB8AC3E}">
        <p14:creationId xmlns:p14="http://schemas.microsoft.com/office/powerpoint/2010/main" val="29130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1000"/>
                                        <p:tgtEl>
                                          <p:spTgt spid="3074"/>
                                        </p:tgtEl>
                                      </p:cBhvr>
                                    </p:animEffect>
                                    <p:anim calcmode="lin" valueType="num">
                                      <p:cBhvr>
                                        <p:cTn id="36" dur="1000" fill="hold"/>
                                        <p:tgtEl>
                                          <p:spTgt spid="3074"/>
                                        </p:tgtEl>
                                        <p:attrNameLst>
                                          <p:attrName>ppt_x</p:attrName>
                                        </p:attrNameLst>
                                      </p:cBhvr>
                                      <p:tavLst>
                                        <p:tav tm="0">
                                          <p:val>
                                            <p:strVal val="#ppt_x"/>
                                          </p:val>
                                        </p:tav>
                                        <p:tav tm="100000">
                                          <p:val>
                                            <p:strVal val="#ppt_x"/>
                                          </p:val>
                                        </p:tav>
                                      </p:tavLst>
                                    </p:anim>
                                    <p:anim calcmode="lin" valueType="num">
                                      <p:cBhvr>
                                        <p:cTn id="3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B47B77-003D-4052-8507-647ABF0FE194}"/>
              </a:ext>
            </a:extLst>
          </p:cNvPr>
          <p:cNvGraphicFramePr>
            <a:graphicFrameLocks noGrp="1"/>
          </p:cNvGraphicFramePr>
          <p:nvPr>
            <p:ph idx="1"/>
            <p:extLst>
              <p:ext uri="{D42A27DB-BD31-4B8C-83A1-F6EECF244321}">
                <p14:modId xmlns:p14="http://schemas.microsoft.com/office/powerpoint/2010/main" val="2141693290"/>
              </p:ext>
            </p:extLst>
          </p:nvPr>
        </p:nvGraphicFramePr>
        <p:xfrm>
          <a:off x="3128210" y="370391"/>
          <a:ext cx="8025063" cy="638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F9BDB424-87AB-493C-9A29-DAFFB877E0A1}"/>
              </a:ext>
            </a:extLst>
          </p:cNvPr>
          <p:cNvSpPr txBox="1"/>
          <p:nvPr/>
        </p:nvSpPr>
        <p:spPr>
          <a:xfrm>
            <a:off x="902369" y="1010653"/>
            <a:ext cx="2331151" cy="1037272"/>
          </a:xfrm>
          <a:prstGeom prst="rect">
            <a:avLst/>
          </a:prstGeom>
          <a:noFill/>
        </p:spPr>
        <p:txBody>
          <a:bodyPr wrap="none" rtlCol="0">
            <a:spAutoFit/>
          </a:bodyPr>
          <a:lstStyle/>
          <a:p>
            <a:pPr>
              <a:lnSpc>
                <a:spcPts val="1400"/>
              </a:lnSpc>
            </a:pPr>
            <a:r>
              <a:rPr lang="en-US" sz="2800" dirty="0"/>
              <a:t>Mediating</a:t>
            </a:r>
          </a:p>
          <a:p>
            <a:pPr>
              <a:lnSpc>
                <a:spcPts val="1400"/>
              </a:lnSpc>
            </a:pPr>
            <a:endParaRPr lang="en-US" sz="2800" dirty="0"/>
          </a:p>
          <a:p>
            <a:pPr>
              <a:lnSpc>
                <a:spcPts val="1400"/>
              </a:lnSpc>
            </a:pPr>
            <a:r>
              <a:rPr lang="en-US" sz="2800" dirty="0"/>
              <a:t>  Strategic </a:t>
            </a:r>
          </a:p>
          <a:p>
            <a:pPr>
              <a:lnSpc>
                <a:spcPts val="1400"/>
              </a:lnSpc>
            </a:pPr>
            <a:endParaRPr lang="en-US" sz="2800" dirty="0"/>
          </a:p>
          <a:p>
            <a:pPr>
              <a:lnSpc>
                <a:spcPts val="1400"/>
              </a:lnSpc>
            </a:pPr>
            <a:r>
              <a:rPr lang="en-US" sz="2800" dirty="0"/>
              <a:t>    Engagement</a:t>
            </a:r>
          </a:p>
        </p:txBody>
      </p:sp>
      <p:sp>
        <p:nvSpPr>
          <p:cNvPr id="17" name="Rectangle 16">
            <a:extLst>
              <a:ext uri="{FF2B5EF4-FFF2-40B4-BE49-F238E27FC236}">
                <a16:creationId xmlns:a16="http://schemas.microsoft.com/office/drawing/2014/main" id="{0FAFE20D-A596-451A-9D08-88A7241294BB}"/>
              </a:ext>
            </a:extLst>
          </p:cNvPr>
          <p:cNvSpPr/>
          <p:nvPr/>
        </p:nvSpPr>
        <p:spPr>
          <a:xfrm>
            <a:off x="10997621" y="5674713"/>
            <a:ext cx="311304" cy="369332"/>
          </a:xfrm>
          <a:prstGeom prst="rect">
            <a:avLst/>
          </a:prstGeom>
        </p:spPr>
        <p:txBody>
          <a:bodyPr wrap="none">
            <a:spAutoFit/>
          </a:bodyPr>
          <a:lstStyle/>
          <a:p>
            <a:r>
              <a:rPr lang="en-US" dirty="0"/>
              <a:t>7</a:t>
            </a:r>
          </a:p>
        </p:txBody>
      </p:sp>
    </p:spTree>
    <p:extLst>
      <p:ext uri="{BB962C8B-B14F-4D97-AF65-F5344CB8AC3E}">
        <p14:creationId xmlns:p14="http://schemas.microsoft.com/office/powerpoint/2010/main" val="345726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547B-9BBD-4F2B-A734-5399DA352D8D}"/>
              </a:ext>
            </a:extLst>
          </p:cNvPr>
          <p:cNvSpPr>
            <a:spLocks noGrp="1"/>
          </p:cNvSpPr>
          <p:nvPr>
            <p:ph type="title"/>
          </p:nvPr>
        </p:nvSpPr>
        <p:spPr/>
        <p:txBody>
          <a:bodyPr>
            <a:normAutofit/>
          </a:bodyPr>
          <a:lstStyle/>
          <a:p>
            <a:r>
              <a:rPr lang="en-US" dirty="0"/>
              <a:t>Three Test Cases</a:t>
            </a:r>
            <a:br>
              <a:rPr lang="en-US" dirty="0"/>
            </a:br>
            <a:endParaRPr lang="en-US" dirty="0"/>
          </a:p>
        </p:txBody>
      </p:sp>
      <p:sp>
        <p:nvSpPr>
          <p:cNvPr id="6" name="Content Placeholder 5">
            <a:extLst>
              <a:ext uri="{FF2B5EF4-FFF2-40B4-BE49-F238E27FC236}">
                <a16:creationId xmlns:a16="http://schemas.microsoft.com/office/drawing/2014/main" id="{E716D3F3-E0E6-475D-9CA6-0A0036327EEC}"/>
              </a:ext>
            </a:extLst>
          </p:cNvPr>
          <p:cNvSpPr>
            <a:spLocks noGrp="1"/>
          </p:cNvSpPr>
          <p:nvPr>
            <p:ph idx="1"/>
          </p:nvPr>
        </p:nvSpPr>
        <p:spPr>
          <a:xfrm>
            <a:off x="1030146" y="1632030"/>
            <a:ext cx="10137725" cy="4243838"/>
          </a:xfrm>
          <a:solidFill>
            <a:srgbClr val="FFCC00"/>
          </a:solidFill>
        </p:spPr>
        <p:txBody>
          <a:bodyPr/>
          <a:lstStyle/>
          <a:p>
            <a:pPr marL="128016" lvl="1" indent="0">
              <a:buNone/>
            </a:pPr>
            <a:endParaRPr lang="en-US" dirty="0"/>
          </a:p>
        </p:txBody>
      </p:sp>
      <p:pic>
        <p:nvPicPr>
          <p:cNvPr id="5" name="Picture 4" descr="Back Home">
            <a:extLst>
              <a:ext uri="{FF2B5EF4-FFF2-40B4-BE49-F238E27FC236}">
                <a16:creationId xmlns:a16="http://schemas.microsoft.com/office/drawing/2014/main" id="{AF2C8EE3-0D46-41B2-B3E3-95B23088F0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19514" y="1925394"/>
            <a:ext cx="2819593" cy="1060874"/>
          </a:xfrm>
          <a:prstGeom prst="rect">
            <a:avLst/>
          </a:prstGeom>
          <a:noFill/>
          <a:ln>
            <a:noFill/>
          </a:ln>
        </p:spPr>
      </p:pic>
      <p:pic>
        <p:nvPicPr>
          <p:cNvPr id="4102" name="Picture 6" descr="Image result for montgomery county morazan flag">
            <a:extLst>
              <a:ext uri="{FF2B5EF4-FFF2-40B4-BE49-F238E27FC236}">
                <a16:creationId xmlns:a16="http://schemas.microsoft.com/office/drawing/2014/main" id="{53F3EDC8-91FD-4958-B6D6-BFC886AB3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758" y="3429000"/>
            <a:ext cx="2927600" cy="1796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icago-kyiv sister city flag">
            <a:extLst>
              <a:ext uri="{FF2B5EF4-FFF2-40B4-BE49-F238E27FC236}">
                <a16:creationId xmlns:a16="http://schemas.microsoft.com/office/drawing/2014/main" id="{76C1927C-5447-4298-9C4F-31BB7D566B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95607" y="2777923"/>
            <a:ext cx="2948831" cy="1805653"/>
          </a:xfrm>
          <a:prstGeom prst="rect">
            <a:avLst/>
          </a:prstGeom>
          <a:noFill/>
          <a:ln>
            <a:noFill/>
          </a:ln>
        </p:spPr>
      </p:pic>
      <p:sp>
        <p:nvSpPr>
          <p:cNvPr id="9" name="Rectangle 8">
            <a:extLst>
              <a:ext uri="{FF2B5EF4-FFF2-40B4-BE49-F238E27FC236}">
                <a16:creationId xmlns:a16="http://schemas.microsoft.com/office/drawing/2014/main" id="{83448ADB-2FDA-4396-AF21-C263DDBB167F}"/>
              </a:ext>
            </a:extLst>
          </p:cNvPr>
          <p:cNvSpPr/>
          <p:nvPr/>
        </p:nvSpPr>
        <p:spPr>
          <a:xfrm>
            <a:off x="11322248" y="5691202"/>
            <a:ext cx="293670" cy="369332"/>
          </a:xfrm>
          <a:prstGeom prst="rect">
            <a:avLst/>
          </a:prstGeom>
        </p:spPr>
        <p:txBody>
          <a:bodyPr wrap="none">
            <a:spAutoFit/>
          </a:bodyPr>
          <a:lstStyle/>
          <a:p>
            <a:fld id="{9BBEDDEF-633A-419F-B3FD-58032070C66F}" type="slidenum">
              <a:rPr lang="en-US"/>
              <a:pPr/>
              <a:t>8</a:t>
            </a:fld>
            <a:endParaRPr lang="en-US" dirty="0"/>
          </a:p>
        </p:txBody>
      </p:sp>
    </p:spTree>
    <p:extLst>
      <p:ext uri="{BB962C8B-B14F-4D97-AF65-F5344CB8AC3E}">
        <p14:creationId xmlns:p14="http://schemas.microsoft.com/office/powerpoint/2010/main" val="145679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8BE5-CE32-46B4-95A4-1F5E7B5FC1BC}"/>
              </a:ext>
            </a:extLst>
          </p:cNvPr>
          <p:cNvSpPr>
            <a:spLocks noGrp="1"/>
          </p:cNvSpPr>
          <p:nvPr>
            <p:ph type="title"/>
          </p:nvPr>
        </p:nvSpPr>
        <p:spPr/>
        <p:txBody>
          <a:bodyPr/>
          <a:lstStyle/>
          <a:p>
            <a:r>
              <a:rPr lang="en-US" dirty="0"/>
              <a:t>Measuring project Communication quality and material results</a:t>
            </a:r>
          </a:p>
        </p:txBody>
      </p:sp>
      <p:sp>
        <p:nvSpPr>
          <p:cNvPr id="3" name="Content Placeholder 2">
            <a:extLst>
              <a:ext uri="{FF2B5EF4-FFF2-40B4-BE49-F238E27FC236}">
                <a16:creationId xmlns:a16="http://schemas.microsoft.com/office/drawing/2014/main" id="{D9DF8774-811D-4938-8756-F5C90DCA87BE}"/>
              </a:ext>
            </a:extLst>
          </p:cNvPr>
          <p:cNvSpPr>
            <a:spLocks noGrp="1"/>
          </p:cNvSpPr>
          <p:nvPr>
            <p:ph idx="1"/>
          </p:nvPr>
        </p:nvSpPr>
        <p:spPr/>
        <p:txBody>
          <a:bodyPr/>
          <a:lstStyle/>
          <a:p>
            <a:pPr>
              <a:buFont typeface="Wingdings" panose="05000000000000000000" pitchFamily="2" charset="2"/>
              <a:buChar char="Ø"/>
            </a:pPr>
            <a:r>
              <a:rPr lang="en-US" dirty="0"/>
              <a:t>Genuine Dialogue</a:t>
            </a:r>
          </a:p>
          <a:p>
            <a:pPr>
              <a:buFont typeface="Wingdings" panose="05000000000000000000" pitchFamily="2" charset="2"/>
              <a:buChar char="Ø"/>
            </a:pPr>
            <a:r>
              <a:rPr lang="en-US" dirty="0"/>
              <a:t>Participatory Communication</a:t>
            </a:r>
          </a:p>
          <a:p>
            <a:pPr>
              <a:buFont typeface="Wingdings" panose="05000000000000000000" pitchFamily="2" charset="2"/>
              <a:buChar char="Ø"/>
            </a:pPr>
            <a:r>
              <a:rPr lang="en-US" dirty="0"/>
              <a:t>Foci</a:t>
            </a:r>
          </a:p>
          <a:p>
            <a:pPr>
              <a:buFont typeface="Wingdings" panose="05000000000000000000" pitchFamily="2" charset="2"/>
              <a:buChar char="Ø"/>
            </a:pPr>
            <a:r>
              <a:rPr lang="en-US" dirty="0"/>
              <a:t>Outputs</a:t>
            </a:r>
          </a:p>
          <a:p>
            <a:pPr>
              <a:buFont typeface="Wingdings" panose="05000000000000000000" pitchFamily="2" charset="2"/>
              <a:buChar char="Ø"/>
            </a:pPr>
            <a:r>
              <a:rPr lang="en-US" dirty="0"/>
              <a:t>Outcomes</a:t>
            </a:r>
          </a:p>
          <a:p>
            <a:pPr>
              <a:buFont typeface="Wingdings" panose="05000000000000000000" pitchFamily="2" charset="2"/>
              <a:buChar char="Ø"/>
            </a:pPr>
            <a:r>
              <a:rPr lang="en-US" dirty="0"/>
              <a:t>Impacts</a:t>
            </a:r>
          </a:p>
        </p:txBody>
      </p:sp>
    </p:spTree>
    <p:extLst>
      <p:ext uri="{BB962C8B-B14F-4D97-AF65-F5344CB8AC3E}">
        <p14:creationId xmlns:p14="http://schemas.microsoft.com/office/powerpoint/2010/main" val="4028113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5630</TotalTime>
  <Words>3428</Words>
  <Application>Microsoft Office PowerPoint</Application>
  <PresentationFormat>Widescreen</PresentationFormat>
  <Paragraphs>292</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Tw Cen MT</vt:lpstr>
      <vt:lpstr>Tw Cen MT Condensed</vt:lpstr>
      <vt:lpstr>Wingdings</vt:lpstr>
      <vt:lpstr>Wingdings 3</vt:lpstr>
      <vt:lpstr>Integral</vt:lpstr>
      <vt:lpstr> </vt:lpstr>
      <vt:lpstr>Outline</vt:lpstr>
      <vt:lpstr>Politics &amp; Strategy</vt:lpstr>
      <vt:lpstr>Context &amp; Process in Strategic Engagement</vt:lpstr>
      <vt:lpstr>Context &amp; Process Operationalized</vt:lpstr>
      <vt:lpstr>Dimensions of Mediating</vt:lpstr>
      <vt:lpstr>PowerPoint Presentation</vt:lpstr>
      <vt:lpstr>Three Test Cases </vt:lpstr>
      <vt:lpstr>Measuring project Communication quality and material results</vt:lpstr>
      <vt:lpstr>PowerPoint Presentation</vt:lpstr>
      <vt:lpstr>PowerPoint Presentation</vt:lpstr>
      <vt:lpstr>Analysis and findings</vt:lpstr>
      <vt:lpstr>PowerPoint Presentation</vt:lpstr>
      <vt:lpstr>PowerPoint Presentation</vt:lpstr>
      <vt:lpstr>Theories of Change</vt:lpstr>
      <vt:lpstr>So What? Strengths and Limitations</vt:lpstr>
      <vt:lpstr>Now What? Applications</vt:lpstr>
      <vt:lpstr>PowerPoint Presentation</vt:lpstr>
      <vt:lpstr>Background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Participatory Dialogue to Improve Impact in Diplomacy  and Peacebuilding</dc:title>
  <dc:creator>Deborah Trent</dc:creator>
  <cp:lastModifiedBy>Deborah Trent</cp:lastModifiedBy>
  <cp:revision>101</cp:revision>
  <dcterms:created xsi:type="dcterms:W3CDTF">2018-08-08T18:21:51Z</dcterms:created>
  <dcterms:modified xsi:type="dcterms:W3CDTF">2020-12-17T22:32:56Z</dcterms:modified>
</cp:coreProperties>
</file>