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1"/>
  </p:notesMasterIdLst>
  <p:handoutMasterIdLst>
    <p:handoutMasterId r:id="rId22"/>
  </p:handoutMasterIdLst>
  <p:sldIdLst>
    <p:sldId id="256" r:id="rId2"/>
    <p:sldId id="257" r:id="rId3"/>
    <p:sldId id="282" r:id="rId4"/>
    <p:sldId id="265" r:id="rId5"/>
    <p:sldId id="260" r:id="rId6"/>
    <p:sldId id="259" r:id="rId7"/>
    <p:sldId id="266" r:id="rId8"/>
    <p:sldId id="278" r:id="rId9"/>
    <p:sldId id="279" r:id="rId10"/>
    <p:sldId id="283" r:id="rId11"/>
    <p:sldId id="274" r:id="rId12"/>
    <p:sldId id="276" r:id="rId13"/>
    <p:sldId id="284" r:id="rId14"/>
    <p:sldId id="286" r:id="rId15"/>
    <p:sldId id="287" r:id="rId16"/>
    <p:sldId id="268" r:id="rId17"/>
    <p:sldId id="270" r:id="rId18"/>
    <p:sldId id="273"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C95422-C3A9-4315-B724-CE15E75209F7}" v="251" dt="2020-12-17T18:42:33.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65048" autoAdjust="0"/>
  </p:normalViewPr>
  <p:slideViewPr>
    <p:cSldViewPr snapToGrid="0">
      <p:cViewPr varScale="1">
        <p:scale>
          <a:sx n="77" d="100"/>
          <a:sy n="77" d="100"/>
        </p:scale>
        <p:origin x="1122" y="45"/>
      </p:cViewPr>
      <p:guideLst/>
    </p:cSldViewPr>
  </p:slideViewPr>
  <p:outlineViewPr>
    <p:cViewPr>
      <p:scale>
        <a:sx n="33" d="100"/>
        <a:sy n="33" d="100"/>
      </p:scale>
      <p:origin x="0" y="-9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Trent" userId="b65beb1a079124ba" providerId="LiveId" clId="{FFC95422-C3A9-4315-B724-CE15E75209F7}"/>
    <pc:docChg chg="undo custSel addSld delSld modSld sldOrd">
      <pc:chgData name="Deborah Trent" userId="b65beb1a079124ba" providerId="LiveId" clId="{FFC95422-C3A9-4315-B724-CE15E75209F7}" dt="2020-12-17T18:49:13.786" v="4880" actId="6549"/>
      <pc:docMkLst>
        <pc:docMk/>
      </pc:docMkLst>
      <pc:sldChg chg="addSp delSp modSp mod modNotesTx">
        <pc:chgData name="Deborah Trent" userId="b65beb1a079124ba" providerId="LiveId" clId="{FFC95422-C3A9-4315-B724-CE15E75209F7}" dt="2020-12-15T19:27:04.533" v="2853" actId="122"/>
        <pc:sldMkLst>
          <pc:docMk/>
          <pc:sldMk cId="825705682" sldId="256"/>
        </pc:sldMkLst>
        <pc:spChg chg="del mod">
          <ac:chgData name="Deborah Trent" userId="b65beb1a079124ba" providerId="LiveId" clId="{FFC95422-C3A9-4315-B724-CE15E75209F7}" dt="2020-12-15T19:21:15.238" v="2807" actId="478"/>
          <ac:spMkLst>
            <pc:docMk/>
            <pc:sldMk cId="825705682" sldId="256"/>
            <ac:spMk id="2" creationId="{E99A70D3-A263-4836-BE81-0B6CDAC44ED2}"/>
          </ac:spMkLst>
        </pc:spChg>
        <pc:spChg chg="mod">
          <ac:chgData name="Deborah Trent" userId="b65beb1a079124ba" providerId="LiveId" clId="{FFC95422-C3A9-4315-B724-CE15E75209F7}" dt="2020-12-15T18:08:07.225" v="346" actId="6549"/>
          <ac:spMkLst>
            <pc:docMk/>
            <pc:sldMk cId="825705682" sldId="256"/>
            <ac:spMk id="3" creationId="{86F77994-5649-4AE8-BE47-38EF11C4AD14}"/>
          </ac:spMkLst>
        </pc:spChg>
        <pc:spChg chg="add del mod">
          <ac:chgData name="Deborah Trent" userId="b65beb1a079124ba" providerId="LiveId" clId="{FFC95422-C3A9-4315-B724-CE15E75209F7}" dt="2020-12-15T19:23:48.351" v="2848" actId="478"/>
          <ac:spMkLst>
            <pc:docMk/>
            <pc:sldMk cId="825705682" sldId="256"/>
            <ac:spMk id="6" creationId="{0C7EA631-FC5F-47FE-998C-07CD8CDBA1EF}"/>
          </ac:spMkLst>
        </pc:spChg>
        <pc:spChg chg="add mod">
          <ac:chgData name="Deborah Trent" userId="b65beb1a079124ba" providerId="LiveId" clId="{FFC95422-C3A9-4315-B724-CE15E75209F7}" dt="2020-12-15T19:27:04.533" v="2853" actId="122"/>
          <ac:spMkLst>
            <pc:docMk/>
            <pc:sldMk cId="825705682" sldId="256"/>
            <ac:spMk id="11" creationId="{F8D6C0AD-C176-4B31-9A1F-B927DF2A72DD}"/>
          </ac:spMkLst>
        </pc:spChg>
        <pc:picChg chg="mod">
          <ac:chgData name="Deborah Trent" userId="b65beb1a079124ba" providerId="LiveId" clId="{FFC95422-C3A9-4315-B724-CE15E75209F7}" dt="2020-12-15T19:23:53.938" v="2849" actId="1076"/>
          <ac:picMkLst>
            <pc:docMk/>
            <pc:sldMk cId="825705682" sldId="256"/>
            <ac:picMk id="5" creationId="{461C0ACC-E04F-4A28-9951-78D078745ACA}"/>
          </ac:picMkLst>
        </pc:picChg>
      </pc:sldChg>
      <pc:sldChg chg="modSp mod ord modNotesTx">
        <pc:chgData name="Deborah Trent" userId="b65beb1a079124ba" providerId="LiveId" clId="{FFC95422-C3A9-4315-B724-CE15E75209F7}" dt="2020-12-15T20:08:21.943" v="4867" actId="6549"/>
        <pc:sldMkLst>
          <pc:docMk/>
          <pc:sldMk cId="3555338359" sldId="257"/>
        </pc:sldMkLst>
        <pc:spChg chg="mod">
          <ac:chgData name="Deborah Trent" userId="b65beb1a079124ba" providerId="LiveId" clId="{FFC95422-C3A9-4315-B724-CE15E75209F7}" dt="2020-12-15T20:08:21.943" v="4867" actId="6549"/>
          <ac:spMkLst>
            <pc:docMk/>
            <pc:sldMk cId="3555338359" sldId="257"/>
            <ac:spMk id="3" creationId="{D34906AB-01BB-4D63-869E-FBD9A092D4DA}"/>
          </ac:spMkLst>
        </pc:spChg>
      </pc:sldChg>
      <pc:sldChg chg="del">
        <pc:chgData name="Deborah Trent" userId="b65beb1a079124ba" providerId="LiveId" clId="{FFC95422-C3A9-4315-B724-CE15E75209F7}" dt="2020-12-15T18:03:47.649" v="196" actId="47"/>
        <pc:sldMkLst>
          <pc:docMk/>
          <pc:sldMk cId="2964249643" sldId="258"/>
        </pc:sldMkLst>
      </pc:sldChg>
      <pc:sldChg chg="modNotesTx">
        <pc:chgData name="Deborah Trent" userId="b65beb1a079124ba" providerId="LiveId" clId="{FFC95422-C3A9-4315-B724-CE15E75209F7}" dt="2020-12-15T19:50:46.299" v="4401" actId="6549"/>
        <pc:sldMkLst>
          <pc:docMk/>
          <pc:sldMk cId="1456799704" sldId="259"/>
        </pc:sldMkLst>
      </pc:sldChg>
      <pc:sldChg chg="ord modNotesTx">
        <pc:chgData name="Deborah Trent" userId="b65beb1a079124ba" providerId="LiveId" clId="{FFC95422-C3A9-4315-B724-CE15E75209F7}" dt="2020-12-17T18:42:39.372" v="4871"/>
        <pc:sldMkLst>
          <pc:docMk/>
          <pc:sldMk cId="1155532097" sldId="260"/>
        </pc:sldMkLst>
      </pc:sldChg>
      <pc:sldChg chg="ord modNotesTx">
        <pc:chgData name="Deborah Trent" userId="b65beb1a079124ba" providerId="LiveId" clId="{FFC95422-C3A9-4315-B724-CE15E75209F7}" dt="2020-12-15T19:48:52.179" v="4348" actId="20577"/>
        <pc:sldMkLst>
          <pc:docMk/>
          <pc:sldMk cId="2913008326" sldId="265"/>
        </pc:sldMkLst>
      </pc:sldChg>
      <pc:sldChg chg="modNotesTx">
        <pc:chgData name="Deborah Trent" userId="b65beb1a079124ba" providerId="LiveId" clId="{FFC95422-C3A9-4315-B724-CE15E75209F7}" dt="2020-12-15T19:56:36.641" v="4604" actId="6549"/>
        <pc:sldMkLst>
          <pc:docMk/>
          <pc:sldMk cId="1602469459" sldId="266"/>
        </pc:sldMkLst>
      </pc:sldChg>
      <pc:sldChg chg="modSp ord modNotesTx">
        <pc:chgData name="Deborah Trent" userId="b65beb1a079124ba" providerId="LiveId" clId="{FFC95422-C3A9-4315-B724-CE15E75209F7}" dt="2020-12-17T18:48:35.430" v="4878" actId="114"/>
        <pc:sldMkLst>
          <pc:docMk/>
          <pc:sldMk cId="2346761149" sldId="268"/>
        </pc:sldMkLst>
        <pc:spChg chg="mod">
          <ac:chgData name="Deborah Trent" userId="b65beb1a079124ba" providerId="LiveId" clId="{FFC95422-C3A9-4315-B724-CE15E75209F7}" dt="2020-12-15T19:03:24.748" v="1876" actId="20577"/>
          <ac:spMkLst>
            <pc:docMk/>
            <pc:sldMk cId="2346761149" sldId="268"/>
            <ac:spMk id="3" creationId="{72EB5F13-B4AA-48AD-B715-E964237C2B39}"/>
          </ac:spMkLst>
        </pc:spChg>
      </pc:sldChg>
      <pc:sldChg chg="del">
        <pc:chgData name="Deborah Trent" userId="b65beb1a079124ba" providerId="LiveId" clId="{FFC95422-C3A9-4315-B724-CE15E75209F7}" dt="2020-12-15T17:55:50.272" v="3" actId="47"/>
        <pc:sldMkLst>
          <pc:docMk/>
          <pc:sldMk cId="3737106218" sldId="269"/>
        </pc:sldMkLst>
      </pc:sldChg>
      <pc:sldChg chg="addSp delSp modSp mod modNotesTx">
        <pc:chgData name="Deborah Trent" userId="b65beb1a079124ba" providerId="LiveId" clId="{FFC95422-C3A9-4315-B724-CE15E75209F7}" dt="2020-12-17T18:48:53.754" v="4879" actId="20577"/>
        <pc:sldMkLst>
          <pc:docMk/>
          <pc:sldMk cId="3164892329" sldId="270"/>
        </pc:sldMkLst>
        <pc:spChg chg="mod">
          <ac:chgData name="Deborah Trent" userId="b65beb1a079124ba" providerId="LiveId" clId="{FFC95422-C3A9-4315-B724-CE15E75209F7}" dt="2020-12-15T19:16:10.094" v="2667" actId="20577"/>
          <ac:spMkLst>
            <pc:docMk/>
            <pc:sldMk cId="3164892329" sldId="270"/>
            <ac:spMk id="2" creationId="{04CD861C-7CFE-4D34-8DE8-4C750C7B3473}"/>
          </ac:spMkLst>
        </pc:spChg>
        <pc:spChg chg="mod">
          <ac:chgData name="Deborah Trent" userId="b65beb1a079124ba" providerId="LiveId" clId="{FFC95422-C3A9-4315-B724-CE15E75209F7}" dt="2020-12-17T18:48:53.754" v="4879" actId="20577"/>
          <ac:spMkLst>
            <pc:docMk/>
            <pc:sldMk cId="3164892329" sldId="270"/>
            <ac:spMk id="3" creationId="{791D408F-D95D-419E-8B64-79888025AE1D}"/>
          </ac:spMkLst>
        </pc:spChg>
        <pc:spChg chg="add del mod">
          <ac:chgData name="Deborah Trent" userId="b65beb1a079124ba" providerId="LiveId" clId="{FFC95422-C3A9-4315-B724-CE15E75209F7}" dt="2020-12-15T19:16:24.696" v="2668" actId="478"/>
          <ac:spMkLst>
            <pc:docMk/>
            <pc:sldMk cId="3164892329" sldId="270"/>
            <ac:spMk id="5" creationId="{0A0F208B-C2F8-4A53-9B4F-CAD803F6CE47}"/>
          </ac:spMkLst>
        </pc:spChg>
        <pc:picChg chg="del">
          <ac:chgData name="Deborah Trent" userId="b65beb1a079124ba" providerId="LiveId" clId="{FFC95422-C3A9-4315-B724-CE15E75209F7}" dt="2020-12-15T19:15:52.685" v="2657" actId="478"/>
          <ac:picMkLst>
            <pc:docMk/>
            <pc:sldMk cId="3164892329" sldId="270"/>
            <ac:picMk id="1026" creationId="{FB3CFACA-CBC9-40AB-B30E-CC4A59EC2526}"/>
          </ac:picMkLst>
        </pc:picChg>
      </pc:sldChg>
      <pc:sldChg chg="del">
        <pc:chgData name="Deborah Trent" userId="b65beb1a079124ba" providerId="LiveId" clId="{FFC95422-C3A9-4315-B724-CE15E75209F7}" dt="2020-12-15T17:59:12.590" v="23" actId="47"/>
        <pc:sldMkLst>
          <pc:docMk/>
          <pc:sldMk cId="2417122886" sldId="272"/>
        </pc:sldMkLst>
      </pc:sldChg>
      <pc:sldChg chg="ord">
        <pc:chgData name="Deborah Trent" userId="b65beb1a079124ba" providerId="LiveId" clId="{FFC95422-C3A9-4315-B724-CE15E75209F7}" dt="2020-12-15T17:58:47.713" v="22"/>
        <pc:sldMkLst>
          <pc:docMk/>
          <pc:sldMk cId="2926151016" sldId="273"/>
        </pc:sldMkLst>
      </pc:sldChg>
      <pc:sldChg chg="ord modNotesTx">
        <pc:chgData name="Deborah Trent" userId="b65beb1a079124ba" providerId="LiveId" clId="{FFC95422-C3A9-4315-B724-CE15E75209F7}" dt="2020-12-17T18:46:37.154" v="4876" actId="114"/>
        <pc:sldMkLst>
          <pc:docMk/>
          <pc:sldMk cId="2411265237" sldId="274"/>
        </pc:sldMkLst>
      </pc:sldChg>
      <pc:sldChg chg="ord modNotesTx">
        <pc:chgData name="Deborah Trent" userId="b65beb1a079124ba" providerId="LiveId" clId="{FFC95422-C3A9-4315-B724-CE15E75209F7}" dt="2020-12-17T18:46:58.139" v="4877" actId="114"/>
        <pc:sldMkLst>
          <pc:docMk/>
          <pc:sldMk cId="2214643309" sldId="276"/>
        </pc:sldMkLst>
      </pc:sldChg>
      <pc:sldChg chg="del">
        <pc:chgData name="Deborah Trent" userId="b65beb1a079124ba" providerId="LiveId" clId="{FFC95422-C3A9-4315-B724-CE15E75209F7}" dt="2020-12-15T17:56:04.212" v="4" actId="47"/>
        <pc:sldMkLst>
          <pc:docMk/>
          <pc:sldMk cId="871652964" sldId="277"/>
        </pc:sldMkLst>
      </pc:sldChg>
      <pc:sldChg chg="modSp mod ord modNotesTx">
        <pc:chgData name="Deborah Trent" userId="b65beb1a079124ba" providerId="LiveId" clId="{FFC95422-C3A9-4315-B724-CE15E75209F7}" dt="2020-12-15T19:58:56.748" v="4672" actId="6549"/>
        <pc:sldMkLst>
          <pc:docMk/>
          <pc:sldMk cId="3457263580" sldId="278"/>
        </pc:sldMkLst>
        <pc:spChg chg="mod">
          <ac:chgData name="Deborah Trent" userId="b65beb1a079124ba" providerId="LiveId" clId="{FFC95422-C3A9-4315-B724-CE15E75209F7}" dt="2020-12-15T19:58:45.075" v="4671" actId="1076"/>
          <ac:spMkLst>
            <pc:docMk/>
            <pc:sldMk cId="3457263580" sldId="278"/>
            <ac:spMk id="15" creationId="{F9BDB424-87AB-493C-9A29-DAFFB877E0A1}"/>
          </ac:spMkLst>
        </pc:spChg>
      </pc:sldChg>
      <pc:sldChg chg="ord modNotesTx">
        <pc:chgData name="Deborah Trent" userId="b65beb1a079124ba" providerId="LiveId" clId="{FFC95422-C3A9-4315-B724-CE15E75209F7}" dt="2020-12-15T19:59:27.353" v="4687" actId="6549"/>
        <pc:sldMkLst>
          <pc:docMk/>
          <pc:sldMk cId="4028113826" sldId="279"/>
        </pc:sldMkLst>
      </pc:sldChg>
      <pc:sldChg chg="modSp del mod">
        <pc:chgData name="Deborah Trent" userId="b65beb1a079124ba" providerId="LiveId" clId="{FFC95422-C3A9-4315-B724-CE15E75209F7}" dt="2020-12-15T17:37:30.776" v="1" actId="47"/>
        <pc:sldMkLst>
          <pc:docMk/>
          <pc:sldMk cId="3816279472" sldId="280"/>
        </pc:sldMkLst>
        <pc:spChg chg="mod">
          <ac:chgData name="Deborah Trent" userId="b65beb1a079124ba" providerId="LiveId" clId="{FFC95422-C3A9-4315-B724-CE15E75209F7}" dt="2020-12-15T17:37:28.555" v="0" actId="6549"/>
          <ac:spMkLst>
            <pc:docMk/>
            <pc:sldMk cId="3816279472" sldId="280"/>
            <ac:spMk id="3" creationId="{87BA13AF-C5F1-45B6-86C9-E7A8FFA030EF}"/>
          </ac:spMkLst>
        </pc:spChg>
      </pc:sldChg>
      <pc:sldChg chg="add del modNotesTx">
        <pc:chgData name="Deborah Trent" userId="b65beb1a079124ba" providerId="LiveId" clId="{FFC95422-C3A9-4315-B724-CE15E75209F7}" dt="2020-12-15T19:27:19.723" v="2854" actId="47"/>
        <pc:sldMkLst>
          <pc:docMk/>
          <pc:sldMk cId="1657831009" sldId="281"/>
        </pc:sldMkLst>
      </pc:sldChg>
      <pc:sldChg chg="modSp mod ord modNotesTx">
        <pc:chgData name="Deborah Trent" userId="b65beb1a079124ba" providerId="LiveId" clId="{FFC95422-C3A9-4315-B724-CE15E75209F7}" dt="2020-12-15T20:08:52.676" v="4868" actId="20577"/>
        <pc:sldMkLst>
          <pc:docMk/>
          <pc:sldMk cId="3081261129" sldId="282"/>
        </pc:sldMkLst>
        <pc:spChg chg="mod">
          <ac:chgData name="Deborah Trent" userId="b65beb1a079124ba" providerId="LiveId" clId="{FFC95422-C3A9-4315-B724-CE15E75209F7}" dt="2020-12-15T20:08:52.676" v="4868" actId="20577"/>
          <ac:spMkLst>
            <pc:docMk/>
            <pc:sldMk cId="3081261129" sldId="282"/>
            <ac:spMk id="2" creationId="{3EF66A09-8A48-496A-93B5-35877D31763D}"/>
          </ac:spMkLst>
        </pc:spChg>
      </pc:sldChg>
      <pc:sldChg chg="ord modNotesTx">
        <pc:chgData name="Deborah Trent" userId="b65beb1a079124ba" providerId="LiveId" clId="{FFC95422-C3A9-4315-B724-CE15E75209F7}" dt="2020-12-17T18:46:14.831" v="4875" actId="6549"/>
        <pc:sldMkLst>
          <pc:docMk/>
          <pc:sldMk cId="2271064142" sldId="283"/>
        </pc:sldMkLst>
      </pc:sldChg>
      <pc:sldChg chg="modSp modNotesTx">
        <pc:chgData name="Deborah Trent" userId="b65beb1a079124ba" providerId="LiveId" clId="{FFC95422-C3A9-4315-B724-CE15E75209F7}" dt="2020-12-15T19:00:14.798" v="1599" actId="6549"/>
        <pc:sldMkLst>
          <pc:docMk/>
          <pc:sldMk cId="4281041611" sldId="284"/>
        </pc:sldMkLst>
        <pc:graphicFrameChg chg="mod">
          <ac:chgData name="Deborah Trent" userId="b65beb1a079124ba" providerId="LiveId" clId="{FFC95422-C3A9-4315-B724-CE15E75209F7}" dt="2020-12-15T17:51:29.497" v="2"/>
          <ac:graphicFrameMkLst>
            <pc:docMk/>
            <pc:sldMk cId="4281041611" sldId="284"/>
            <ac:graphicFrameMk id="4" creationId="{2DFDB285-28E6-48C4-82A3-0885618F9734}"/>
          </ac:graphicFrameMkLst>
        </pc:graphicFrameChg>
      </pc:sldChg>
      <pc:sldChg chg="del">
        <pc:chgData name="Deborah Trent" userId="b65beb1a079124ba" providerId="LiveId" clId="{FFC95422-C3A9-4315-B724-CE15E75209F7}" dt="2020-12-15T18:00:09.269" v="24" actId="47"/>
        <pc:sldMkLst>
          <pc:docMk/>
          <pc:sldMk cId="1872404377" sldId="285"/>
        </pc:sldMkLst>
      </pc:sldChg>
      <pc:sldChg chg="modNotesTx">
        <pc:chgData name="Deborah Trent" userId="b65beb1a079124ba" providerId="LiveId" clId="{FFC95422-C3A9-4315-B724-CE15E75209F7}" dt="2020-12-15T19:00:47.542" v="1641" actId="20577"/>
        <pc:sldMkLst>
          <pc:docMk/>
          <pc:sldMk cId="3326932075" sldId="286"/>
        </pc:sldMkLst>
      </pc:sldChg>
      <pc:sldChg chg="modNotesTx">
        <pc:chgData name="Deborah Trent" userId="b65beb1a079124ba" providerId="LiveId" clId="{FFC95422-C3A9-4315-B724-CE15E75209F7}" dt="2020-12-15T20:00:48.078" v="4723" actId="20577"/>
        <pc:sldMkLst>
          <pc:docMk/>
          <pc:sldMk cId="350734580" sldId="287"/>
        </pc:sldMkLst>
      </pc:sldChg>
      <pc:sldChg chg="modNotesTx">
        <pc:chgData name="Deborah Trent" userId="b65beb1a079124ba" providerId="LiveId" clId="{FFC95422-C3A9-4315-B724-CE15E75209F7}" dt="2020-12-17T18:49:13.786" v="4880" actId="6549"/>
        <pc:sldMkLst>
          <pc:docMk/>
          <pc:sldMk cId="630858182" sldId="288"/>
        </pc:sldMkLst>
      </pc:sldChg>
      <pc:sldChg chg="del">
        <pc:chgData name="Deborah Trent" userId="b65beb1a079124ba" providerId="LiveId" clId="{FFC95422-C3A9-4315-B724-CE15E75209F7}" dt="2020-12-15T18:00:13.621" v="25" actId="47"/>
        <pc:sldMkLst>
          <pc:docMk/>
          <pc:sldMk cId="4052145211"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FCB4C-B28A-4513-9A9C-0224D113D7AE}"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6431A58B-496C-49E0-896C-8DA9ABED4D8E}">
      <dgm:prSet phldrT="[Text]" custT="1"/>
      <dgm:spPr/>
      <dgm:t>
        <a:bodyPr/>
        <a:lstStyle/>
        <a:p>
          <a:r>
            <a:rPr lang="en-US" sz="2800" dirty="0"/>
            <a:t>C</a:t>
          </a:r>
          <a:r>
            <a:rPr lang="en-US" sz="1600" dirty="0"/>
            <a:t>ulturally </a:t>
          </a:r>
          <a:r>
            <a:rPr lang="en-US" sz="2800" dirty="0"/>
            <a:t>R</a:t>
          </a:r>
          <a:r>
            <a:rPr lang="en-US" sz="1600" dirty="0"/>
            <a:t>esponsive </a:t>
          </a:r>
          <a:r>
            <a:rPr lang="en-US" sz="2800" dirty="0"/>
            <a:t>E</a:t>
          </a:r>
          <a:r>
            <a:rPr lang="en-US" sz="1600" dirty="0"/>
            <a:t>valuation</a:t>
          </a:r>
        </a:p>
      </dgm:t>
    </dgm:pt>
    <dgm:pt modelId="{D5BE9B0D-7117-4947-BFE9-3BFEB282F4F3}" type="parTrans" cxnId="{12FA6170-125B-4C0B-B471-5FCB783FC509}">
      <dgm:prSet/>
      <dgm:spPr/>
      <dgm:t>
        <a:bodyPr/>
        <a:lstStyle/>
        <a:p>
          <a:endParaRPr lang="en-US"/>
        </a:p>
      </dgm:t>
    </dgm:pt>
    <dgm:pt modelId="{8E7AD16C-97D6-4959-845C-23C16B09C931}" type="sibTrans" cxnId="{12FA6170-125B-4C0B-B471-5FCB783FC509}">
      <dgm:prSet/>
      <dgm:spPr/>
      <dgm:t>
        <a:bodyPr/>
        <a:lstStyle/>
        <a:p>
          <a:endParaRPr lang="en-US"/>
        </a:p>
      </dgm:t>
    </dgm:pt>
    <dgm:pt modelId="{EF1458A7-E79C-4CED-8858-3DB1D2C041DB}">
      <dgm:prSet phldrT="[Text]" custT="1"/>
      <dgm:spPr/>
      <dgm:t>
        <a:bodyPr/>
        <a:lstStyle/>
        <a:p>
          <a:r>
            <a:rPr lang="en-US" sz="1600" dirty="0"/>
            <a:t>Program </a:t>
          </a:r>
          <a:r>
            <a:rPr lang="en-US" sz="2400" dirty="0"/>
            <a:t>D</a:t>
          </a:r>
          <a:r>
            <a:rPr lang="en-US" sz="1600" dirty="0"/>
            <a:t>esign, </a:t>
          </a:r>
          <a:r>
            <a:rPr lang="en-US" sz="2800" dirty="0"/>
            <a:t>M</a:t>
          </a:r>
          <a:r>
            <a:rPr lang="en-US" sz="1600" dirty="0"/>
            <a:t>onitoring and </a:t>
          </a:r>
          <a:r>
            <a:rPr lang="en-US" sz="2800" dirty="0"/>
            <a:t>E</a:t>
          </a:r>
          <a:r>
            <a:rPr lang="en-US" sz="1600" dirty="0"/>
            <a:t>valuation</a:t>
          </a:r>
        </a:p>
      </dgm:t>
    </dgm:pt>
    <dgm:pt modelId="{A2C2F8B0-AFC5-4E32-8664-BDF50658C066}" type="parTrans" cxnId="{C85B43CB-A99E-4DFD-9C89-32D0E9BED00B}">
      <dgm:prSet/>
      <dgm:spPr/>
      <dgm:t>
        <a:bodyPr/>
        <a:lstStyle/>
        <a:p>
          <a:endParaRPr lang="en-US"/>
        </a:p>
      </dgm:t>
    </dgm:pt>
    <dgm:pt modelId="{70181011-1BDB-4629-B7EE-E53F376867FC}" type="sibTrans" cxnId="{C85B43CB-A99E-4DFD-9C89-32D0E9BED00B}">
      <dgm:prSet/>
      <dgm:spPr/>
      <dgm:t>
        <a:bodyPr/>
        <a:lstStyle/>
        <a:p>
          <a:endParaRPr lang="en-US"/>
        </a:p>
      </dgm:t>
    </dgm:pt>
    <dgm:pt modelId="{A699094A-B5F1-4000-A38B-3E72698DEF12}">
      <dgm:prSet phldrT="[Text]" custT="1"/>
      <dgm:spPr/>
      <dgm:t>
        <a:bodyPr/>
        <a:lstStyle/>
        <a:p>
          <a:r>
            <a:rPr lang="en-US" sz="2800" dirty="0"/>
            <a:t>C</a:t>
          </a:r>
          <a:r>
            <a:rPr lang="en-US" sz="1900" dirty="0"/>
            <a:t>ulturally </a:t>
          </a:r>
          <a:r>
            <a:rPr lang="en-US" sz="2800" dirty="0"/>
            <a:t>R</a:t>
          </a:r>
          <a:r>
            <a:rPr lang="en-US" sz="1900" dirty="0"/>
            <a:t>esponsive </a:t>
          </a:r>
          <a:r>
            <a:rPr lang="en-US" sz="2800" dirty="0"/>
            <a:t>D</a:t>
          </a:r>
          <a:r>
            <a:rPr lang="en-US" sz="1900" dirty="0"/>
            <a:t>esign, </a:t>
          </a:r>
          <a:r>
            <a:rPr lang="en-US" sz="2800" dirty="0"/>
            <a:t>M</a:t>
          </a:r>
          <a:r>
            <a:rPr lang="en-US" sz="1900" dirty="0"/>
            <a:t>onitoring and </a:t>
          </a:r>
          <a:r>
            <a:rPr lang="en-US" sz="2800" dirty="0"/>
            <a:t>E</a:t>
          </a:r>
          <a:r>
            <a:rPr lang="en-US" sz="1900" dirty="0"/>
            <a:t>valuation </a:t>
          </a:r>
        </a:p>
      </dgm:t>
    </dgm:pt>
    <dgm:pt modelId="{233B1EB1-2DE2-4958-9B51-1B0591C8C130}" type="parTrans" cxnId="{2CE217FE-DDD6-406E-AB64-0CCA0930ADC1}">
      <dgm:prSet/>
      <dgm:spPr/>
      <dgm:t>
        <a:bodyPr/>
        <a:lstStyle/>
        <a:p>
          <a:endParaRPr lang="en-US"/>
        </a:p>
      </dgm:t>
    </dgm:pt>
    <dgm:pt modelId="{18FD6685-84B6-4ACA-A7E5-F47661A2A202}" type="sibTrans" cxnId="{2CE217FE-DDD6-406E-AB64-0CCA0930ADC1}">
      <dgm:prSet/>
      <dgm:spPr/>
      <dgm:t>
        <a:bodyPr/>
        <a:lstStyle/>
        <a:p>
          <a:endParaRPr lang="en-US"/>
        </a:p>
      </dgm:t>
    </dgm:pt>
    <dgm:pt modelId="{DB4DB175-1AF2-4FE2-A9E3-BF78DFE643A0}" type="pres">
      <dgm:prSet presAssocID="{9ACFCB4C-B28A-4513-9A9C-0224D113D7AE}" presName="Name0" presStyleCnt="0">
        <dgm:presLayoutVars>
          <dgm:dir/>
          <dgm:resizeHandles val="exact"/>
        </dgm:presLayoutVars>
      </dgm:prSet>
      <dgm:spPr/>
    </dgm:pt>
    <dgm:pt modelId="{B481643C-7220-42E8-A05F-C43DC64EBC69}" type="pres">
      <dgm:prSet presAssocID="{9ACFCB4C-B28A-4513-9A9C-0224D113D7AE}" presName="vNodes" presStyleCnt="0"/>
      <dgm:spPr/>
    </dgm:pt>
    <dgm:pt modelId="{70C43C7B-32A0-4C86-A048-9D6EEAF44990}" type="pres">
      <dgm:prSet presAssocID="{6431A58B-496C-49E0-896C-8DA9ABED4D8E}" presName="node" presStyleLbl="node1" presStyleIdx="0" presStyleCnt="3" custScaleX="189208" custScaleY="161653">
        <dgm:presLayoutVars>
          <dgm:bulletEnabled val="1"/>
        </dgm:presLayoutVars>
      </dgm:prSet>
      <dgm:spPr/>
    </dgm:pt>
    <dgm:pt modelId="{59F9457E-5B55-4093-A9BE-E4F08FF002EB}" type="pres">
      <dgm:prSet presAssocID="{8E7AD16C-97D6-4959-845C-23C16B09C931}" presName="spacerT" presStyleCnt="0"/>
      <dgm:spPr/>
    </dgm:pt>
    <dgm:pt modelId="{12BD60BB-C88D-4851-954D-13CCAF503AFD}" type="pres">
      <dgm:prSet presAssocID="{8E7AD16C-97D6-4959-845C-23C16B09C931}" presName="sibTrans" presStyleLbl="sibTrans2D1" presStyleIdx="0" presStyleCnt="2"/>
      <dgm:spPr/>
    </dgm:pt>
    <dgm:pt modelId="{8413AFD1-EDAA-4CEB-A8E7-A251A6A9CAC0}" type="pres">
      <dgm:prSet presAssocID="{8E7AD16C-97D6-4959-845C-23C16B09C931}" presName="spacerB" presStyleCnt="0"/>
      <dgm:spPr/>
    </dgm:pt>
    <dgm:pt modelId="{EAE7C770-76D4-413B-BC88-38E2D887A53A}" type="pres">
      <dgm:prSet presAssocID="{EF1458A7-E79C-4CED-8858-3DB1D2C041DB}" presName="node" presStyleLbl="node1" presStyleIdx="1" presStyleCnt="3" custScaleX="190714" custScaleY="215539">
        <dgm:presLayoutVars>
          <dgm:bulletEnabled val="1"/>
        </dgm:presLayoutVars>
      </dgm:prSet>
      <dgm:spPr/>
    </dgm:pt>
    <dgm:pt modelId="{41BFD2B7-5F72-41B9-A955-A0E831F7A6E8}" type="pres">
      <dgm:prSet presAssocID="{9ACFCB4C-B28A-4513-9A9C-0224D113D7AE}" presName="sibTransLast" presStyleLbl="sibTrans2D1" presStyleIdx="1" presStyleCnt="2"/>
      <dgm:spPr/>
    </dgm:pt>
    <dgm:pt modelId="{48E0F803-0392-42C3-8EDE-1EF29E49DED5}" type="pres">
      <dgm:prSet presAssocID="{9ACFCB4C-B28A-4513-9A9C-0224D113D7AE}" presName="connectorText" presStyleLbl="sibTrans2D1" presStyleIdx="1" presStyleCnt="2"/>
      <dgm:spPr/>
    </dgm:pt>
    <dgm:pt modelId="{2E8CDD9A-BCAE-4BE7-B25C-E84852BF723D}" type="pres">
      <dgm:prSet presAssocID="{9ACFCB4C-B28A-4513-9A9C-0224D113D7AE}" presName="lastNode" presStyleLbl="node1" presStyleIdx="2" presStyleCnt="3" custScaleX="132887" custScaleY="119155" custLinFactX="33671" custLinFactNeighborX="100000">
        <dgm:presLayoutVars>
          <dgm:bulletEnabled val="1"/>
        </dgm:presLayoutVars>
      </dgm:prSet>
      <dgm:spPr/>
    </dgm:pt>
  </dgm:ptLst>
  <dgm:cxnLst>
    <dgm:cxn modelId="{20721F4C-D22D-4F66-9C69-37E7CEBE5FB5}" type="presOf" srcId="{70181011-1BDB-4629-B7EE-E53F376867FC}" destId="{41BFD2B7-5F72-41B9-A955-A0E831F7A6E8}" srcOrd="0" destOrd="0" presId="urn:microsoft.com/office/officeart/2005/8/layout/equation2"/>
    <dgm:cxn modelId="{5B0D5E6E-69CE-4529-99A9-72008FF6296C}" type="presOf" srcId="{9ACFCB4C-B28A-4513-9A9C-0224D113D7AE}" destId="{DB4DB175-1AF2-4FE2-A9E3-BF78DFE643A0}" srcOrd="0" destOrd="0" presId="urn:microsoft.com/office/officeart/2005/8/layout/equation2"/>
    <dgm:cxn modelId="{12FA6170-125B-4C0B-B471-5FCB783FC509}" srcId="{9ACFCB4C-B28A-4513-9A9C-0224D113D7AE}" destId="{6431A58B-496C-49E0-896C-8DA9ABED4D8E}" srcOrd="0" destOrd="0" parTransId="{D5BE9B0D-7117-4947-BFE9-3BFEB282F4F3}" sibTransId="{8E7AD16C-97D6-4959-845C-23C16B09C931}"/>
    <dgm:cxn modelId="{9FE9B47F-BD0D-4BFC-9420-03834F4D2DB2}" type="presOf" srcId="{EF1458A7-E79C-4CED-8858-3DB1D2C041DB}" destId="{EAE7C770-76D4-413B-BC88-38E2D887A53A}" srcOrd="0" destOrd="0" presId="urn:microsoft.com/office/officeart/2005/8/layout/equation2"/>
    <dgm:cxn modelId="{9A173986-2A20-42E0-BAE2-0667920EFB37}" type="presOf" srcId="{6431A58B-496C-49E0-896C-8DA9ABED4D8E}" destId="{70C43C7B-32A0-4C86-A048-9D6EEAF44990}" srcOrd="0" destOrd="0" presId="urn:microsoft.com/office/officeart/2005/8/layout/equation2"/>
    <dgm:cxn modelId="{286D4594-49AD-40C9-BA42-97BFF1BB0BA6}" type="presOf" srcId="{A699094A-B5F1-4000-A38B-3E72698DEF12}" destId="{2E8CDD9A-BCAE-4BE7-B25C-E84852BF723D}" srcOrd="0" destOrd="0" presId="urn:microsoft.com/office/officeart/2005/8/layout/equation2"/>
    <dgm:cxn modelId="{F9C8ECC0-1114-4B9E-9CF5-D98C30901A34}" type="presOf" srcId="{70181011-1BDB-4629-B7EE-E53F376867FC}" destId="{48E0F803-0392-42C3-8EDE-1EF29E49DED5}" srcOrd="1" destOrd="0" presId="urn:microsoft.com/office/officeart/2005/8/layout/equation2"/>
    <dgm:cxn modelId="{C85B43CB-A99E-4DFD-9C89-32D0E9BED00B}" srcId="{9ACFCB4C-B28A-4513-9A9C-0224D113D7AE}" destId="{EF1458A7-E79C-4CED-8858-3DB1D2C041DB}" srcOrd="1" destOrd="0" parTransId="{A2C2F8B0-AFC5-4E32-8664-BDF50658C066}" sibTransId="{70181011-1BDB-4629-B7EE-E53F376867FC}"/>
    <dgm:cxn modelId="{27DCFAFB-DC59-485B-97DC-1B567B92985F}" type="presOf" srcId="{8E7AD16C-97D6-4959-845C-23C16B09C931}" destId="{12BD60BB-C88D-4851-954D-13CCAF503AFD}" srcOrd="0" destOrd="0" presId="urn:microsoft.com/office/officeart/2005/8/layout/equation2"/>
    <dgm:cxn modelId="{2CE217FE-DDD6-406E-AB64-0CCA0930ADC1}" srcId="{9ACFCB4C-B28A-4513-9A9C-0224D113D7AE}" destId="{A699094A-B5F1-4000-A38B-3E72698DEF12}" srcOrd="2" destOrd="0" parTransId="{233B1EB1-2DE2-4958-9B51-1B0591C8C130}" sibTransId="{18FD6685-84B6-4ACA-A7E5-F47661A2A202}"/>
    <dgm:cxn modelId="{211079F3-A7B2-47FD-A5BF-C0B2E292C477}" type="presParOf" srcId="{DB4DB175-1AF2-4FE2-A9E3-BF78DFE643A0}" destId="{B481643C-7220-42E8-A05F-C43DC64EBC69}" srcOrd="0" destOrd="0" presId="urn:microsoft.com/office/officeart/2005/8/layout/equation2"/>
    <dgm:cxn modelId="{7C1CEDBC-FDF9-47A4-B719-D7B28DFD5FB5}" type="presParOf" srcId="{B481643C-7220-42E8-A05F-C43DC64EBC69}" destId="{70C43C7B-32A0-4C86-A048-9D6EEAF44990}" srcOrd="0" destOrd="0" presId="urn:microsoft.com/office/officeart/2005/8/layout/equation2"/>
    <dgm:cxn modelId="{51842285-D5F0-4BE5-BF65-88AB4C1CFA75}" type="presParOf" srcId="{B481643C-7220-42E8-A05F-C43DC64EBC69}" destId="{59F9457E-5B55-4093-A9BE-E4F08FF002EB}" srcOrd="1" destOrd="0" presId="urn:microsoft.com/office/officeart/2005/8/layout/equation2"/>
    <dgm:cxn modelId="{A1DA3F31-293E-4181-B9B6-1778ED100F34}" type="presParOf" srcId="{B481643C-7220-42E8-A05F-C43DC64EBC69}" destId="{12BD60BB-C88D-4851-954D-13CCAF503AFD}" srcOrd="2" destOrd="0" presId="urn:microsoft.com/office/officeart/2005/8/layout/equation2"/>
    <dgm:cxn modelId="{06F2C202-46C8-4E89-8EE8-3FD96DBFDE7A}" type="presParOf" srcId="{B481643C-7220-42E8-A05F-C43DC64EBC69}" destId="{8413AFD1-EDAA-4CEB-A8E7-A251A6A9CAC0}" srcOrd="3" destOrd="0" presId="urn:microsoft.com/office/officeart/2005/8/layout/equation2"/>
    <dgm:cxn modelId="{05C62692-4432-4E7B-86C9-BF28C77DEBB4}" type="presParOf" srcId="{B481643C-7220-42E8-A05F-C43DC64EBC69}" destId="{EAE7C770-76D4-413B-BC88-38E2D887A53A}" srcOrd="4" destOrd="0" presId="urn:microsoft.com/office/officeart/2005/8/layout/equation2"/>
    <dgm:cxn modelId="{E43EDC8A-1BA1-48E8-8400-FFE349B3D15E}" type="presParOf" srcId="{DB4DB175-1AF2-4FE2-A9E3-BF78DFE643A0}" destId="{41BFD2B7-5F72-41B9-A955-A0E831F7A6E8}" srcOrd="1" destOrd="0" presId="urn:microsoft.com/office/officeart/2005/8/layout/equation2"/>
    <dgm:cxn modelId="{E00539A6-40DA-4F6A-A27C-F6213155ABE4}" type="presParOf" srcId="{41BFD2B7-5F72-41B9-A955-A0E831F7A6E8}" destId="{48E0F803-0392-42C3-8EDE-1EF29E49DED5}" srcOrd="0" destOrd="0" presId="urn:microsoft.com/office/officeart/2005/8/layout/equation2"/>
    <dgm:cxn modelId="{48C32A6F-02F4-4FBA-AF2F-18D905FB9DC5}" type="presParOf" srcId="{DB4DB175-1AF2-4FE2-A9E3-BF78DFE643A0}" destId="{2E8CDD9A-BCAE-4BE7-B25C-E84852BF723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DD037-48CF-416D-8492-5326556D925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D76D569-A78F-4584-B9B1-A83AC213770E}">
      <dgm:prSet phldrT="[Text]" custT="1"/>
      <dgm:spPr/>
      <dgm:t>
        <a:bodyPr/>
        <a:lstStyle/>
        <a:p>
          <a:r>
            <a:rPr lang="en-US" sz="2400" dirty="0"/>
            <a:t>Inclusive stakeholder management</a:t>
          </a:r>
        </a:p>
      </dgm:t>
    </dgm:pt>
    <dgm:pt modelId="{FE417951-66B6-46AD-80CD-84AECCFC215B}" type="parTrans" cxnId="{A1CD4D8C-B609-4875-9812-D7CE433F1D1D}">
      <dgm:prSet/>
      <dgm:spPr/>
      <dgm:t>
        <a:bodyPr/>
        <a:lstStyle/>
        <a:p>
          <a:endParaRPr lang="en-US"/>
        </a:p>
      </dgm:t>
    </dgm:pt>
    <dgm:pt modelId="{E6266FA0-E297-4732-9504-1282AF7F7B55}" type="sibTrans" cxnId="{A1CD4D8C-B609-4875-9812-D7CE433F1D1D}">
      <dgm:prSet/>
      <dgm:spPr/>
      <dgm:t>
        <a:bodyPr/>
        <a:lstStyle/>
        <a:p>
          <a:endParaRPr lang="en-US"/>
        </a:p>
      </dgm:t>
    </dgm:pt>
    <dgm:pt modelId="{91CF3CAA-AD83-44FC-83F0-F827171B67CA}">
      <dgm:prSet phldrT="[Text]" custT="1"/>
      <dgm:spPr/>
      <dgm:t>
        <a:bodyPr/>
        <a:lstStyle/>
        <a:p>
          <a:r>
            <a:rPr lang="en-US" sz="2400" dirty="0"/>
            <a:t>Relationship-Building</a:t>
          </a:r>
        </a:p>
      </dgm:t>
    </dgm:pt>
    <dgm:pt modelId="{8763B413-040B-4C49-8F83-486374FE8181}" type="parTrans" cxnId="{5FDB0D58-6659-41FA-8587-85E81753B224}">
      <dgm:prSet/>
      <dgm:spPr/>
      <dgm:t>
        <a:bodyPr/>
        <a:lstStyle/>
        <a:p>
          <a:endParaRPr lang="en-US"/>
        </a:p>
      </dgm:t>
    </dgm:pt>
    <dgm:pt modelId="{CF1781F6-80F4-4893-AFC9-92104C4B8210}" type="sibTrans" cxnId="{5FDB0D58-6659-41FA-8587-85E81753B224}">
      <dgm:prSet/>
      <dgm:spPr/>
      <dgm:t>
        <a:bodyPr/>
        <a:lstStyle/>
        <a:p>
          <a:endParaRPr lang="en-US"/>
        </a:p>
      </dgm:t>
    </dgm:pt>
    <dgm:pt modelId="{0D03CEC5-C45D-4666-A082-4BB0176EB6F0}">
      <dgm:prSet phldrT="[Text]" custT="1"/>
      <dgm:spPr/>
      <dgm:t>
        <a:bodyPr/>
        <a:lstStyle/>
        <a:p>
          <a:r>
            <a:rPr lang="en-US" sz="2400" dirty="0"/>
            <a:t>Genuine Dialogue</a:t>
          </a:r>
        </a:p>
      </dgm:t>
    </dgm:pt>
    <dgm:pt modelId="{2DB998C7-0321-4C74-8B9E-FEA357A04BB2}" type="sibTrans" cxnId="{55702D49-65F7-42B4-B616-AD687DC6BA0B}">
      <dgm:prSet/>
      <dgm:spPr/>
      <dgm:t>
        <a:bodyPr/>
        <a:lstStyle/>
        <a:p>
          <a:endParaRPr lang="en-US"/>
        </a:p>
      </dgm:t>
    </dgm:pt>
    <dgm:pt modelId="{B11844F8-5AEA-48D2-A075-4B673F8EDDE0}" type="parTrans" cxnId="{55702D49-65F7-42B4-B616-AD687DC6BA0B}">
      <dgm:prSet/>
      <dgm:spPr/>
      <dgm:t>
        <a:bodyPr/>
        <a:lstStyle/>
        <a:p>
          <a:endParaRPr lang="en-US"/>
        </a:p>
      </dgm:t>
    </dgm:pt>
    <dgm:pt modelId="{1FF150EB-BFA1-40F4-B2CC-32CD5E881366}">
      <dgm:prSet phldrT="[Text]" custT="1"/>
      <dgm:spPr/>
      <dgm:t>
        <a:bodyPr/>
        <a:lstStyle/>
        <a:p>
          <a:r>
            <a:rPr lang="en-US" sz="2400" dirty="0"/>
            <a:t>Outputs, Feedback &amp; Adjustments</a:t>
          </a:r>
        </a:p>
      </dgm:t>
    </dgm:pt>
    <dgm:pt modelId="{8A65CE63-0DA6-4FCF-BB59-B0BBF454E1C8}" type="parTrans" cxnId="{4C0134D9-9ECC-4803-85FC-C26BF69F193E}">
      <dgm:prSet/>
      <dgm:spPr/>
      <dgm:t>
        <a:bodyPr/>
        <a:lstStyle/>
        <a:p>
          <a:endParaRPr lang="en-US"/>
        </a:p>
      </dgm:t>
    </dgm:pt>
    <dgm:pt modelId="{42B875B8-2B3D-4614-AD5B-322760CED47C}" type="sibTrans" cxnId="{4C0134D9-9ECC-4803-85FC-C26BF69F193E}">
      <dgm:prSet/>
      <dgm:spPr/>
      <dgm:t>
        <a:bodyPr/>
        <a:lstStyle/>
        <a:p>
          <a:endParaRPr lang="en-US"/>
        </a:p>
      </dgm:t>
    </dgm:pt>
    <dgm:pt modelId="{0049619A-04D7-4B37-B134-BBB61B6B8223}">
      <dgm:prSet phldrT="[Text]" custT="1"/>
      <dgm:spPr/>
      <dgm:t>
        <a:bodyPr/>
        <a:lstStyle/>
        <a:p>
          <a:r>
            <a:rPr lang="en-US" sz="2400" dirty="0"/>
            <a:t>Confidence-building &amp; Credibility</a:t>
          </a:r>
        </a:p>
      </dgm:t>
    </dgm:pt>
    <dgm:pt modelId="{D44A73B5-2F4C-4C97-90C6-C8AA34323D49}" type="parTrans" cxnId="{93E2DD13-5699-4928-8240-47214DE0406C}">
      <dgm:prSet/>
      <dgm:spPr/>
      <dgm:t>
        <a:bodyPr/>
        <a:lstStyle/>
        <a:p>
          <a:endParaRPr lang="en-US"/>
        </a:p>
      </dgm:t>
    </dgm:pt>
    <dgm:pt modelId="{1F6A144D-7B30-49A4-8B92-79983BB5C518}" type="sibTrans" cxnId="{93E2DD13-5699-4928-8240-47214DE0406C}">
      <dgm:prSet/>
      <dgm:spPr/>
      <dgm:t>
        <a:bodyPr/>
        <a:lstStyle/>
        <a:p>
          <a:endParaRPr lang="en-US"/>
        </a:p>
      </dgm:t>
    </dgm:pt>
    <dgm:pt modelId="{ABEA7A71-2FB9-4E1C-A021-8A5BFBC31992}">
      <dgm:prSet phldrT="[Text]" custT="1"/>
      <dgm:spPr/>
      <dgm:t>
        <a:bodyPr/>
        <a:lstStyle/>
        <a:p>
          <a:r>
            <a:rPr lang="en-US" sz="2400" dirty="0"/>
            <a:t>Outcomes &amp; Impacts</a:t>
          </a:r>
        </a:p>
      </dgm:t>
    </dgm:pt>
    <dgm:pt modelId="{40A4BB36-7A97-4A5C-AECB-A79D59DAD2A8}" type="parTrans" cxnId="{45DA2D3A-0B22-4A19-A5EE-D1D238B6DA95}">
      <dgm:prSet/>
      <dgm:spPr/>
      <dgm:t>
        <a:bodyPr/>
        <a:lstStyle/>
        <a:p>
          <a:endParaRPr lang="en-US"/>
        </a:p>
      </dgm:t>
    </dgm:pt>
    <dgm:pt modelId="{B87D1B06-7839-4031-A2CC-5342A89A092A}" type="sibTrans" cxnId="{45DA2D3A-0B22-4A19-A5EE-D1D238B6DA95}">
      <dgm:prSet/>
      <dgm:spPr/>
      <dgm:t>
        <a:bodyPr/>
        <a:lstStyle/>
        <a:p>
          <a:endParaRPr lang="en-US"/>
        </a:p>
      </dgm:t>
    </dgm:pt>
    <dgm:pt modelId="{DF703EB4-CC24-4BE9-A220-5DF6DBDA2097}">
      <dgm:prSet phldrT="[Text]" custT="1"/>
      <dgm:spPr/>
      <dgm:t>
        <a:bodyPr/>
        <a:lstStyle/>
        <a:p>
          <a:r>
            <a:rPr lang="en-US" sz="2400" dirty="0"/>
            <a:t>Trust &amp; Collaboration</a:t>
          </a:r>
        </a:p>
      </dgm:t>
    </dgm:pt>
    <dgm:pt modelId="{4EF0C7D2-00CE-4AF2-BA01-5B4DEA26F3F1}" type="parTrans" cxnId="{B7EB9A05-0BBB-4F61-9374-60369F8E2188}">
      <dgm:prSet/>
      <dgm:spPr/>
      <dgm:t>
        <a:bodyPr/>
        <a:lstStyle/>
        <a:p>
          <a:endParaRPr lang="en-US"/>
        </a:p>
      </dgm:t>
    </dgm:pt>
    <dgm:pt modelId="{571A44AC-7B7E-4632-B029-7E7EDFA45262}" type="sibTrans" cxnId="{B7EB9A05-0BBB-4F61-9374-60369F8E2188}">
      <dgm:prSet/>
      <dgm:spPr/>
      <dgm:t>
        <a:bodyPr/>
        <a:lstStyle/>
        <a:p>
          <a:endParaRPr lang="en-US"/>
        </a:p>
      </dgm:t>
    </dgm:pt>
    <dgm:pt modelId="{D3D95B69-2BA0-4D90-8187-A262A7BF72EB}">
      <dgm:prSet phldrT="[Text]" custT="1"/>
      <dgm:spPr/>
      <dgm:t>
        <a:bodyPr/>
        <a:lstStyle/>
        <a:p>
          <a:r>
            <a:rPr lang="en-US" sz="2400" dirty="0"/>
            <a:t>Participatory Communication</a:t>
          </a:r>
        </a:p>
      </dgm:t>
    </dgm:pt>
    <dgm:pt modelId="{9D237E1F-E645-42B9-903A-8402BCB9CB0C}" type="parTrans" cxnId="{A1722C92-78A7-46B8-B1AE-2BEDD6867EA5}">
      <dgm:prSet/>
      <dgm:spPr/>
      <dgm:t>
        <a:bodyPr/>
        <a:lstStyle/>
        <a:p>
          <a:endParaRPr lang="en-US"/>
        </a:p>
      </dgm:t>
    </dgm:pt>
    <dgm:pt modelId="{DA341638-0C3B-4A83-9D05-5F939C4733B7}" type="sibTrans" cxnId="{A1722C92-78A7-46B8-B1AE-2BEDD6867EA5}">
      <dgm:prSet/>
      <dgm:spPr/>
      <dgm:t>
        <a:bodyPr/>
        <a:lstStyle/>
        <a:p>
          <a:endParaRPr lang="en-US"/>
        </a:p>
      </dgm:t>
    </dgm:pt>
    <dgm:pt modelId="{4619FC56-B1B3-4140-9521-5597FC5FEFFD}" type="pres">
      <dgm:prSet presAssocID="{178DD037-48CF-416D-8492-5326556D9259}" presName="cycle" presStyleCnt="0">
        <dgm:presLayoutVars>
          <dgm:dir/>
          <dgm:resizeHandles val="exact"/>
        </dgm:presLayoutVars>
      </dgm:prSet>
      <dgm:spPr/>
    </dgm:pt>
    <dgm:pt modelId="{DFC67C4B-FFE3-4DAD-B127-BAE4A6DFF430}" type="pres">
      <dgm:prSet presAssocID="{ED76D569-A78F-4584-B9B1-A83AC213770E}" presName="dummy" presStyleCnt="0"/>
      <dgm:spPr/>
    </dgm:pt>
    <dgm:pt modelId="{D51326D4-8773-4992-86B3-66ABE04088D6}" type="pres">
      <dgm:prSet presAssocID="{ED76D569-A78F-4584-B9B1-A83AC213770E}" presName="node" presStyleLbl="revTx" presStyleIdx="0" presStyleCnt="8" custScaleX="181445" custScaleY="105743">
        <dgm:presLayoutVars>
          <dgm:bulletEnabled val="1"/>
        </dgm:presLayoutVars>
      </dgm:prSet>
      <dgm:spPr/>
    </dgm:pt>
    <dgm:pt modelId="{5B7E5C3E-712A-471E-AEB2-8118545723BE}" type="pres">
      <dgm:prSet presAssocID="{E6266FA0-E297-4732-9504-1282AF7F7B55}" presName="sibTrans" presStyleLbl="node1" presStyleIdx="0" presStyleCnt="8" custLinFactNeighborY="-1848"/>
      <dgm:spPr/>
    </dgm:pt>
    <dgm:pt modelId="{F1F5E053-A826-4A87-8DCB-AA53017BEB7D}" type="pres">
      <dgm:prSet presAssocID="{D3D95B69-2BA0-4D90-8187-A262A7BF72EB}" presName="dummy" presStyleCnt="0"/>
      <dgm:spPr/>
    </dgm:pt>
    <dgm:pt modelId="{801641EE-0614-4F90-8B35-C7FC360716E5}" type="pres">
      <dgm:prSet presAssocID="{D3D95B69-2BA0-4D90-8187-A262A7BF72EB}" presName="node" presStyleLbl="revTx" presStyleIdx="1" presStyleCnt="8" custScaleX="192960">
        <dgm:presLayoutVars>
          <dgm:bulletEnabled val="1"/>
        </dgm:presLayoutVars>
      </dgm:prSet>
      <dgm:spPr/>
    </dgm:pt>
    <dgm:pt modelId="{1B0C9559-55E3-4254-9129-7CE7713FED70}" type="pres">
      <dgm:prSet presAssocID="{DA341638-0C3B-4A83-9D05-5F939C4733B7}" presName="sibTrans" presStyleLbl="node1" presStyleIdx="1" presStyleCnt="8"/>
      <dgm:spPr/>
    </dgm:pt>
    <dgm:pt modelId="{46DABE7C-3623-431F-95E4-7B658DA6CD10}" type="pres">
      <dgm:prSet presAssocID="{91CF3CAA-AD83-44FC-83F0-F827171B67CA}" presName="dummy" presStyleCnt="0"/>
      <dgm:spPr/>
    </dgm:pt>
    <dgm:pt modelId="{5A16FC38-15D2-492B-8B59-7100DC14AF4B}" type="pres">
      <dgm:prSet presAssocID="{91CF3CAA-AD83-44FC-83F0-F827171B67CA}" presName="node" presStyleLbl="revTx" presStyleIdx="2" presStyleCnt="8" custAng="0" custScaleX="190714">
        <dgm:presLayoutVars>
          <dgm:bulletEnabled val="1"/>
        </dgm:presLayoutVars>
      </dgm:prSet>
      <dgm:spPr/>
    </dgm:pt>
    <dgm:pt modelId="{4CD2FBC2-2740-4154-A17F-69E17F2AFF25}" type="pres">
      <dgm:prSet presAssocID="{CF1781F6-80F4-4893-AFC9-92104C4B8210}" presName="sibTrans" presStyleLbl="node1" presStyleIdx="2" presStyleCnt="8" custLinFactNeighborX="596" custLinFactNeighborY="1347"/>
      <dgm:spPr/>
    </dgm:pt>
    <dgm:pt modelId="{1E33523C-81DC-4E62-9153-A31EBE9CCB93}" type="pres">
      <dgm:prSet presAssocID="{0D03CEC5-C45D-4666-A082-4BB0176EB6F0}" presName="dummy" presStyleCnt="0"/>
      <dgm:spPr/>
    </dgm:pt>
    <dgm:pt modelId="{208F20CE-1B27-4C39-8F89-DEA2C6489F36}" type="pres">
      <dgm:prSet presAssocID="{0D03CEC5-C45D-4666-A082-4BB0176EB6F0}" presName="node" presStyleLbl="revTx" presStyleIdx="3" presStyleCnt="8" custScaleX="110542" custRadScaleRad="92852" custRadScaleInc="-6284">
        <dgm:presLayoutVars>
          <dgm:bulletEnabled val="1"/>
        </dgm:presLayoutVars>
      </dgm:prSet>
      <dgm:spPr/>
    </dgm:pt>
    <dgm:pt modelId="{3C7EEDC0-FDB2-41E5-896D-E088ADBF114C}" type="pres">
      <dgm:prSet presAssocID="{2DB998C7-0321-4C74-8B9E-FEA357A04BB2}" presName="sibTrans" presStyleLbl="node1" presStyleIdx="3" presStyleCnt="8" custLinFactNeighborX="-221" custLinFactNeighborY="-2783"/>
      <dgm:spPr/>
    </dgm:pt>
    <dgm:pt modelId="{D0B3DED5-8E12-4226-A3B3-2F0E515E1972}" type="pres">
      <dgm:prSet presAssocID="{DF703EB4-CC24-4BE9-A220-5DF6DBDA2097}" presName="dummy" presStyleCnt="0"/>
      <dgm:spPr/>
    </dgm:pt>
    <dgm:pt modelId="{DFB6AABB-AA8C-4A80-8759-2CCF06400568}" type="pres">
      <dgm:prSet presAssocID="{DF703EB4-CC24-4BE9-A220-5DF6DBDA2097}" presName="node" presStyleLbl="revTx" presStyleIdx="4" presStyleCnt="8" custScaleX="170140" custScaleY="71956" custRadScaleRad="96857" custRadScaleInc="39432">
        <dgm:presLayoutVars>
          <dgm:bulletEnabled val="1"/>
        </dgm:presLayoutVars>
      </dgm:prSet>
      <dgm:spPr/>
    </dgm:pt>
    <dgm:pt modelId="{8A750D5E-DFC1-4F38-BAE7-B04F287BB450}" type="pres">
      <dgm:prSet presAssocID="{571A44AC-7B7E-4632-B029-7E7EDFA45262}" presName="sibTrans" presStyleLbl="node1" presStyleIdx="4" presStyleCnt="8" custLinFactNeighborX="-4516" custLinFactNeighborY="-106"/>
      <dgm:spPr/>
    </dgm:pt>
    <dgm:pt modelId="{A065D35E-5D59-4102-8CFB-4DEBBAC1F8C8}" type="pres">
      <dgm:prSet presAssocID="{1FF150EB-BFA1-40F4-B2CC-32CD5E881366}" presName="dummy" presStyleCnt="0"/>
      <dgm:spPr/>
    </dgm:pt>
    <dgm:pt modelId="{390346CC-B54E-4AD1-9403-52195367600F}" type="pres">
      <dgm:prSet presAssocID="{1FF150EB-BFA1-40F4-B2CC-32CD5E881366}" presName="node" presStyleLbl="revTx" presStyleIdx="5" presStyleCnt="8" custScaleX="157077" custScaleY="136768">
        <dgm:presLayoutVars>
          <dgm:bulletEnabled val="1"/>
        </dgm:presLayoutVars>
      </dgm:prSet>
      <dgm:spPr/>
    </dgm:pt>
    <dgm:pt modelId="{9A614D18-2FDB-4529-A903-93D268CD674C}" type="pres">
      <dgm:prSet presAssocID="{42B875B8-2B3D-4614-AD5B-322760CED47C}" presName="sibTrans" presStyleLbl="node1" presStyleIdx="5" presStyleCnt="8"/>
      <dgm:spPr/>
    </dgm:pt>
    <dgm:pt modelId="{20DC144A-4708-4CB8-AAED-788FC3E21500}" type="pres">
      <dgm:prSet presAssocID="{0049619A-04D7-4B37-B134-BBB61B6B8223}" presName="dummy" presStyleCnt="0"/>
      <dgm:spPr/>
    </dgm:pt>
    <dgm:pt modelId="{95E59E28-724C-44E3-B963-8A1FC1090AF5}" type="pres">
      <dgm:prSet presAssocID="{0049619A-04D7-4B37-B134-BBB61B6B8223}" presName="node" presStyleLbl="revTx" presStyleIdx="6" presStyleCnt="8" custScaleX="231557">
        <dgm:presLayoutVars>
          <dgm:bulletEnabled val="1"/>
        </dgm:presLayoutVars>
      </dgm:prSet>
      <dgm:spPr/>
    </dgm:pt>
    <dgm:pt modelId="{3C9CCDBE-0E87-4338-872B-3022B8AA7834}" type="pres">
      <dgm:prSet presAssocID="{1F6A144D-7B30-49A4-8B92-79983BB5C518}" presName="sibTrans" presStyleLbl="node1" presStyleIdx="6" presStyleCnt="8"/>
      <dgm:spPr/>
    </dgm:pt>
    <dgm:pt modelId="{312212D8-AD19-4FD4-8C9B-112E3FD958AA}" type="pres">
      <dgm:prSet presAssocID="{ABEA7A71-2FB9-4E1C-A021-8A5BFBC31992}" presName="dummy" presStyleCnt="0"/>
      <dgm:spPr/>
    </dgm:pt>
    <dgm:pt modelId="{AC11BCBA-4A39-4606-B686-0F7AB4FBEE3F}" type="pres">
      <dgm:prSet presAssocID="{ABEA7A71-2FB9-4E1C-A021-8A5BFBC31992}" presName="node" presStyleLbl="revTx" presStyleIdx="7" presStyleCnt="8" custScaleX="119966">
        <dgm:presLayoutVars>
          <dgm:bulletEnabled val="1"/>
        </dgm:presLayoutVars>
      </dgm:prSet>
      <dgm:spPr/>
    </dgm:pt>
    <dgm:pt modelId="{EF39B1A6-F7AC-46CC-A475-40123A1B7BE1}" type="pres">
      <dgm:prSet presAssocID="{B87D1B06-7839-4031-A2CC-5342A89A092A}" presName="sibTrans" presStyleLbl="node1" presStyleIdx="7" presStyleCnt="8"/>
      <dgm:spPr/>
    </dgm:pt>
  </dgm:ptLst>
  <dgm:cxnLst>
    <dgm:cxn modelId="{60BC8A00-5BA9-4E3A-A719-414A4A2D47F3}" type="presOf" srcId="{1FF150EB-BFA1-40F4-B2CC-32CD5E881366}" destId="{390346CC-B54E-4AD1-9403-52195367600F}" srcOrd="0" destOrd="0" presId="urn:microsoft.com/office/officeart/2005/8/layout/cycle1"/>
    <dgm:cxn modelId="{23000005-260C-4EB6-AB21-673F7B2813D2}" type="presOf" srcId="{D3D95B69-2BA0-4D90-8187-A262A7BF72EB}" destId="{801641EE-0614-4F90-8B35-C7FC360716E5}" srcOrd="0" destOrd="0" presId="urn:microsoft.com/office/officeart/2005/8/layout/cycle1"/>
    <dgm:cxn modelId="{B7EB9A05-0BBB-4F61-9374-60369F8E2188}" srcId="{178DD037-48CF-416D-8492-5326556D9259}" destId="{DF703EB4-CC24-4BE9-A220-5DF6DBDA2097}" srcOrd="4" destOrd="0" parTransId="{4EF0C7D2-00CE-4AF2-BA01-5B4DEA26F3F1}" sibTransId="{571A44AC-7B7E-4632-B029-7E7EDFA45262}"/>
    <dgm:cxn modelId="{93E2DD13-5699-4928-8240-47214DE0406C}" srcId="{178DD037-48CF-416D-8492-5326556D9259}" destId="{0049619A-04D7-4B37-B134-BBB61B6B8223}" srcOrd="6" destOrd="0" parTransId="{D44A73B5-2F4C-4C97-90C6-C8AA34323D49}" sibTransId="{1F6A144D-7B30-49A4-8B92-79983BB5C518}"/>
    <dgm:cxn modelId="{5DF44521-00CF-4789-B436-735962682CCA}" type="presOf" srcId="{1F6A144D-7B30-49A4-8B92-79983BB5C518}" destId="{3C9CCDBE-0E87-4338-872B-3022B8AA7834}" srcOrd="0" destOrd="0" presId="urn:microsoft.com/office/officeart/2005/8/layout/cycle1"/>
    <dgm:cxn modelId="{F4259127-A983-46E9-8300-9D85BE573875}" type="presOf" srcId="{0D03CEC5-C45D-4666-A082-4BB0176EB6F0}" destId="{208F20CE-1B27-4C39-8F89-DEA2C6489F36}" srcOrd="0" destOrd="0" presId="urn:microsoft.com/office/officeart/2005/8/layout/cycle1"/>
    <dgm:cxn modelId="{45DA2D3A-0B22-4A19-A5EE-D1D238B6DA95}" srcId="{178DD037-48CF-416D-8492-5326556D9259}" destId="{ABEA7A71-2FB9-4E1C-A021-8A5BFBC31992}" srcOrd="7" destOrd="0" parTransId="{40A4BB36-7A97-4A5C-AECB-A79D59DAD2A8}" sibTransId="{B87D1B06-7839-4031-A2CC-5342A89A092A}"/>
    <dgm:cxn modelId="{0D2B0B3C-A70E-4167-9391-190B29C44CD0}" type="presOf" srcId="{571A44AC-7B7E-4632-B029-7E7EDFA45262}" destId="{8A750D5E-DFC1-4F38-BAE7-B04F287BB450}" srcOrd="0" destOrd="0" presId="urn:microsoft.com/office/officeart/2005/8/layout/cycle1"/>
    <dgm:cxn modelId="{EAEA1D41-A005-4F59-94ED-B8820A3F3D59}" type="presOf" srcId="{178DD037-48CF-416D-8492-5326556D9259}" destId="{4619FC56-B1B3-4140-9521-5597FC5FEFFD}" srcOrd="0" destOrd="0" presId="urn:microsoft.com/office/officeart/2005/8/layout/cycle1"/>
    <dgm:cxn modelId="{DA096A62-F49F-43F3-A05A-C0630691098A}" type="presOf" srcId="{0049619A-04D7-4B37-B134-BBB61B6B8223}" destId="{95E59E28-724C-44E3-B963-8A1FC1090AF5}" srcOrd="0" destOrd="0" presId="urn:microsoft.com/office/officeart/2005/8/layout/cycle1"/>
    <dgm:cxn modelId="{5021A946-BABE-404F-BF62-4C4BA87DB026}" type="presOf" srcId="{2DB998C7-0321-4C74-8B9E-FEA357A04BB2}" destId="{3C7EEDC0-FDB2-41E5-896D-E088ADBF114C}" srcOrd="0" destOrd="0" presId="urn:microsoft.com/office/officeart/2005/8/layout/cycle1"/>
    <dgm:cxn modelId="{55702D49-65F7-42B4-B616-AD687DC6BA0B}" srcId="{178DD037-48CF-416D-8492-5326556D9259}" destId="{0D03CEC5-C45D-4666-A082-4BB0176EB6F0}" srcOrd="3" destOrd="0" parTransId="{B11844F8-5AEA-48D2-A075-4B673F8EDDE0}" sibTransId="{2DB998C7-0321-4C74-8B9E-FEA357A04BB2}"/>
    <dgm:cxn modelId="{7A830E57-294C-40C6-9E98-B4744494F061}" type="presOf" srcId="{ABEA7A71-2FB9-4E1C-A021-8A5BFBC31992}" destId="{AC11BCBA-4A39-4606-B686-0F7AB4FBEE3F}" srcOrd="0" destOrd="0" presId="urn:microsoft.com/office/officeart/2005/8/layout/cycle1"/>
    <dgm:cxn modelId="{5FDB0D58-6659-41FA-8587-85E81753B224}" srcId="{178DD037-48CF-416D-8492-5326556D9259}" destId="{91CF3CAA-AD83-44FC-83F0-F827171B67CA}" srcOrd="2" destOrd="0" parTransId="{8763B413-040B-4C49-8F83-486374FE8181}" sibTransId="{CF1781F6-80F4-4893-AFC9-92104C4B8210}"/>
    <dgm:cxn modelId="{17BA697B-AC47-4CD9-8712-05855A32749B}" type="presOf" srcId="{B87D1B06-7839-4031-A2CC-5342A89A092A}" destId="{EF39B1A6-F7AC-46CC-A475-40123A1B7BE1}" srcOrd="0" destOrd="0" presId="urn:microsoft.com/office/officeart/2005/8/layout/cycle1"/>
    <dgm:cxn modelId="{C8FF1582-EAC4-421F-9767-1E543A4E0DCB}" type="presOf" srcId="{CF1781F6-80F4-4893-AFC9-92104C4B8210}" destId="{4CD2FBC2-2740-4154-A17F-69E17F2AFF25}" srcOrd="0" destOrd="0" presId="urn:microsoft.com/office/officeart/2005/8/layout/cycle1"/>
    <dgm:cxn modelId="{A1CD4D8C-B609-4875-9812-D7CE433F1D1D}" srcId="{178DD037-48CF-416D-8492-5326556D9259}" destId="{ED76D569-A78F-4584-B9B1-A83AC213770E}" srcOrd="0" destOrd="0" parTransId="{FE417951-66B6-46AD-80CD-84AECCFC215B}" sibTransId="{E6266FA0-E297-4732-9504-1282AF7F7B55}"/>
    <dgm:cxn modelId="{A1722C92-78A7-46B8-B1AE-2BEDD6867EA5}" srcId="{178DD037-48CF-416D-8492-5326556D9259}" destId="{D3D95B69-2BA0-4D90-8187-A262A7BF72EB}" srcOrd="1" destOrd="0" parTransId="{9D237E1F-E645-42B9-903A-8402BCB9CB0C}" sibTransId="{DA341638-0C3B-4A83-9D05-5F939C4733B7}"/>
    <dgm:cxn modelId="{77DCC5AF-B1D3-4587-9AA9-99FB248170A1}" type="presOf" srcId="{E6266FA0-E297-4732-9504-1282AF7F7B55}" destId="{5B7E5C3E-712A-471E-AEB2-8118545723BE}" srcOrd="0" destOrd="0" presId="urn:microsoft.com/office/officeart/2005/8/layout/cycle1"/>
    <dgm:cxn modelId="{4BA85FC8-9339-4FEB-9B80-4FFDC1FFB21D}" type="presOf" srcId="{DF703EB4-CC24-4BE9-A220-5DF6DBDA2097}" destId="{DFB6AABB-AA8C-4A80-8759-2CCF06400568}" srcOrd="0" destOrd="0" presId="urn:microsoft.com/office/officeart/2005/8/layout/cycle1"/>
    <dgm:cxn modelId="{2FA07FCE-ED7F-42B3-B52F-CEA2C11E2753}" type="presOf" srcId="{42B875B8-2B3D-4614-AD5B-322760CED47C}" destId="{9A614D18-2FDB-4529-A903-93D268CD674C}" srcOrd="0" destOrd="0" presId="urn:microsoft.com/office/officeart/2005/8/layout/cycle1"/>
    <dgm:cxn modelId="{4C0134D9-9ECC-4803-85FC-C26BF69F193E}" srcId="{178DD037-48CF-416D-8492-5326556D9259}" destId="{1FF150EB-BFA1-40F4-B2CC-32CD5E881366}" srcOrd="5" destOrd="0" parTransId="{8A65CE63-0DA6-4FCF-BB59-B0BBF454E1C8}" sibTransId="{42B875B8-2B3D-4614-AD5B-322760CED47C}"/>
    <dgm:cxn modelId="{8889B3DB-9410-4177-805B-D15ADC39D0DF}" type="presOf" srcId="{91CF3CAA-AD83-44FC-83F0-F827171B67CA}" destId="{5A16FC38-15D2-492B-8B59-7100DC14AF4B}" srcOrd="0" destOrd="0" presId="urn:microsoft.com/office/officeart/2005/8/layout/cycle1"/>
    <dgm:cxn modelId="{9319B8E3-8EF5-4AEF-B32A-E0D04DBD4AD3}" type="presOf" srcId="{ED76D569-A78F-4584-B9B1-A83AC213770E}" destId="{D51326D4-8773-4992-86B3-66ABE04088D6}" srcOrd="0" destOrd="0" presId="urn:microsoft.com/office/officeart/2005/8/layout/cycle1"/>
    <dgm:cxn modelId="{A9789CE5-0049-407D-9E3E-B0F219B836E9}" type="presOf" srcId="{DA341638-0C3B-4A83-9D05-5F939C4733B7}" destId="{1B0C9559-55E3-4254-9129-7CE7713FED70}" srcOrd="0" destOrd="0" presId="urn:microsoft.com/office/officeart/2005/8/layout/cycle1"/>
    <dgm:cxn modelId="{A3E40254-A6BE-435F-AC2C-F33C48870B67}" type="presParOf" srcId="{4619FC56-B1B3-4140-9521-5597FC5FEFFD}" destId="{DFC67C4B-FFE3-4DAD-B127-BAE4A6DFF430}" srcOrd="0" destOrd="0" presId="urn:microsoft.com/office/officeart/2005/8/layout/cycle1"/>
    <dgm:cxn modelId="{8AB9E561-35C7-412B-866E-4F74933633DE}" type="presParOf" srcId="{4619FC56-B1B3-4140-9521-5597FC5FEFFD}" destId="{D51326D4-8773-4992-86B3-66ABE04088D6}" srcOrd="1" destOrd="0" presId="urn:microsoft.com/office/officeart/2005/8/layout/cycle1"/>
    <dgm:cxn modelId="{440EBF5A-0BA8-437B-B07B-AF1F372E6AD2}" type="presParOf" srcId="{4619FC56-B1B3-4140-9521-5597FC5FEFFD}" destId="{5B7E5C3E-712A-471E-AEB2-8118545723BE}" srcOrd="2" destOrd="0" presId="urn:microsoft.com/office/officeart/2005/8/layout/cycle1"/>
    <dgm:cxn modelId="{80217DF4-8E4D-46EA-A0AE-DA218AD2AF80}" type="presParOf" srcId="{4619FC56-B1B3-4140-9521-5597FC5FEFFD}" destId="{F1F5E053-A826-4A87-8DCB-AA53017BEB7D}" srcOrd="3" destOrd="0" presId="urn:microsoft.com/office/officeart/2005/8/layout/cycle1"/>
    <dgm:cxn modelId="{139DAD0E-CDD2-4CE0-B110-FC80C823E336}" type="presParOf" srcId="{4619FC56-B1B3-4140-9521-5597FC5FEFFD}" destId="{801641EE-0614-4F90-8B35-C7FC360716E5}" srcOrd="4" destOrd="0" presId="urn:microsoft.com/office/officeart/2005/8/layout/cycle1"/>
    <dgm:cxn modelId="{06434BE1-BACF-44BB-A5AB-1A726E424C62}" type="presParOf" srcId="{4619FC56-B1B3-4140-9521-5597FC5FEFFD}" destId="{1B0C9559-55E3-4254-9129-7CE7713FED70}" srcOrd="5" destOrd="0" presId="urn:microsoft.com/office/officeart/2005/8/layout/cycle1"/>
    <dgm:cxn modelId="{E43F888B-F649-4915-9E03-1EC53418E0E1}" type="presParOf" srcId="{4619FC56-B1B3-4140-9521-5597FC5FEFFD}" destId="{46DABE7C-3623-431F-95E4-7B658DA6CD10}" srcOrd="6" destOrd="0" presId="urn:microsoft.com/office/officeart/2005/8/layout/cycle1"/>
    <dgm:cxn modelId="{92FB1E51-6888-4155-915B-CC7A7EA418EE}" type="presParOf" srcId="{4619FC56-B1B3-4140-9521-5597FC5FEFFD}" destId="{5A16FC38-15D2-492B-8B59-7100DC14AF4B}" srcOrd="7" destOrd="0" presId="urn:microsoft.com/office/officeart/2005/8/layout/cycle1"/>
    <dgm:cxn modelId="{75652D65-CDD1-49D4-92D4-ECF32E7A0C12}" type="presParOf" srcId="{4619FC56-B1B3-4140-9521-5597FC5FEFFD}" destId="{4CD2FBC2-2740-4154-A17F-69E17F2AFF25}" srcOrd="8" destOrd="0" presId="urn:microsoft.com/office/officeart/2005/8/layout/cycle1"/>
    <dgm:cxn modelId="{68383CF8-F2DD-489F-A90F-2E782867C9D7}" type="presParOf" srcId="{4619FC56-B1B3-4140-9521-5597FC5FEFFD}" destId="{1E33523C-81DC-4E62-9153-A31EBE9CCB93}" srcOrd="9" destOrd="0" presId="urn:microsoft.com/office/officeart/2005/8/layout/cycle1"/>
    <dgm:cxn modelId="{4552EE37-F250-4B6A-A80A-83CFDC2DDA71}" type="presParOf" srcId="{4619FC56-B1B3-4140-9521-5597FC5FEFFD}" destId="{208F20CE-1B27-4C39-8F89-DEA2C6489F36}" srcOrd="10" destOrd="0" presId="urn:microsoft.com/office/officeart/2005/8/layout/cycle1"/>
    <dgm:cxn modelId="{AA4F1BC1-4F2D-409C-864B-2CE5FAB98781}" type="presParOf" srcId="{4619FC56-B1B3-4140-9521-5597FC5FEFFD}" destId="{3C7EEDC0-FDB2-41E5-896D-E088ADBF114C}" srcOrd="11" destOrd="0" presId="urn:microsoft.com/office/officeart/2005/8/layout/cycle1"/>
    <dgm:cxn modelId="{764D1ABE-6819-4337-8BE3-F6D7EDF37894}" type="presParOf" srcId="{4619FC56-B1B3-4140-9521-5597FC5FEFFD}" destId="{D0B3DED5-8E12-4226-A3B3-2F0E515E1972}" srcOrd="12" destOrd="0" presId="urn:microsoft.com/office/officeart/2005/8/layout/cycle1"/>
    <dgm:cxn modelId="{D00B1DA6-956D-462F-AD6E-1D763072CDA4}" type="presParOf" srcId="{4619FC56-B1B3-4140-9521-5597FC5FEFFD}" destId="{DFB6AABB-AA8C-4A80-8759-2CCF06400568}" srcOrd="13" destOrd="0" presId="urn:microsoft.com/office/officeart/2005/8/layout/cycle1"/>
    <dgm:cxn modelId="{302AFC40-CEFE-43BF-AF1E-CC4ADE6C2E32}" type="presParOf" srcId="{4619FC56-B1B3-4140-9521-5597FC5FEFFD}" destId="{8A750D5E-DFC1-4F38-BAE7-B04F287BB450}" srcOrd="14" destOrd="0" presId="urn:microsoft.com/office/officeart/2005/8/layout/cycle1"/>
    <dgm:cxn modelId="{A1BEDD59-84C3-4571-9B23-813804CD72A1}" type="presParOf" srcId="{4619FC56-B1B3-4140-9521-5597FC5FEFFD}" destId="{A065D35E-5D59-4102-8CFB-4DEBBAC1F8C8}" srcOrd="15" destOrd="0" presId="urn:microsoft.com/office/officeart/2005/8/layout/cycle1"/>
    <dgm:cxn modelId="{FED60426-0C05-4F07-B2A0-D002056BDB9D}" type="presParOf" srcId="{4619FC56-B1B3-4140-9521-5597FC5FEFFD}" destId="{390346CC-B54E-4AD1-9403-52195367600F}" srcOrd="16" destOrd="0" presId="urn:microsoft.com/office/officeart/2005/8/layout/cycle1"/>
    <dgm:cxn modelId="{D5434A3B-D0A0-4752-9C46-29EAF07D9D2A}" type="presParOf" srcId="{4619FC56-B1B3-4140-9521-5597FC5FEFFD}" destId="{9A614D18-2FDB-4529-A903-93D268CD674C}" srcOrd="17" destOrd="0" presId="urn:microsoft.com/office/officeart/2005/8/layout/cycle1"/>
    <dgm:cxn modelId="{38D586E5-CF16-4C00-A477-49D752319F2F}" type="presParOf" srcId="{4619FC56-B1B3-4140-9521-5597FC5FEFFD}" destId="{20DC144A-4708-4CB8-AAED-788FC3E21500}" srcOrd="18" destOrd="0" presId="urn:microsoft.com/office/officeart/2005/8/layout/cycle1"/>
    <dgm:cxn modelId="{7D09DC7A-D0B2-4469-A3F6-5229CCA2DBC6}" type="presParOf" srcId="{4619FC56-B1B3-4140-9521-5597FC5FEFFD}" destId="{95E59E28-724C-44E3-B963-8A1FC1090AF5}" srcOrd="19" destOrd="0" presId="urn:microsoft.com/office/officeart/2005/8/layout/cycle1"/>
    <dgm:cxn modelId="{11EACA14-10F9-40B3-8BD7-DD2C145B1113}" type="presParOf" srcId="{4619FC56-B1B3-4140-9521-5597FC5FEFFD}" destId="{3C9CCDBE-0E87-4338-872B-3022B8AA7834}" srcOrd="20" destOrd="0" presId="urn:microsoft.com/office/officeart/2005/8/layout/cycle1"/>
    <dgm:cxn modelId="{86268602-F61F-4B9A-B7E1-8AD541DCEB9E}" type="presParOf" srcId="{4619FC56-B1B3-4140-9521-5597FC5FEFFD}" destId="{312212D8-AD19-4FD4-8C9B-112E3FD958AA}" srcOrd="21" destOrd="0" presId="urn:microsoft.com/office/officeart/2005/8/layout/cycle1"/>
    <dgm:cxn modelId="{02362B74-E900-4A9E-A02F-EA9EBC2A7E42}" type="presParOf" srcId="{4619FC56-B1B3-4140-9521-5597FC5FEFFD}" destId="{AC11BCBA-4A39-4606-B686-0F7AB4FBEE3F}" srcOrd="22" destOrd="0" presId="urn:microsoft.com/office/officeart/2005/8/layout/cycle1"/>
    <dgm:cxn modelId="{D7405485-C240-409E-A8A7-ADB302FA22C8}" type="presParOf" srcId="{4619FC56-B1B3-4140-9521-5597FC5FEFFD}" destId="{EF39B1A6-F7AC-46CC-A475-40123A1B7BE1}"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3C7B-32A0-4C86-A048-9D6EEAF44990}">
      <dsp:nvSpPr>
        <dsp:cNvPr id="0" name=""/>
        <dsp:cNvSpPr/>
      </dsp:nvSpPr>
      <dsp:spPr>
        <a:xfrm>
          <a:off x="2565620" y="0"/>
          <a:ext cx="1686038" cy="14404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a:t>
          </a:r>
          <a:r>
            <a:rPr lang="en-US" sz="1600" kern="1200" dirty="0"/>
            <a:t>ulturally </a:t>
          </a:r>
          <a:r>
            <a:rPr lang="en-US" sz="2800" kern="1200" dirty="0"/>
            <a:t>R</a:t>
          </a:r>
          <a:r>
            <a:rPr lang="en-US" sz="1600" kern="1200" dirty="0"/>
            <a:t>esponsive </a:t>
          </a:r>
          <a:r>
            <a:rPr lang="en-US" sz="2800" kern="1200" dirty="0"/>
            <a:t>E</a:t>
          </a:r>
          <a:r>
            <a:rPr lang="en-US" sz="1600" kern="1200" dirty="0"/>
            <a:t>valuation</a:t>
          </a:r>
        </a:p>
      </dsp:txBody>
      <dsp:txXfrm>
        <a:off x="2812535" y="210955"/>
        <a:ext cx="1192208" cy="1018584"/>
      </dsp:txXfrm>
    </dsp:sp>
    <dsp:sp modelId="{12BD60BB-C88D-4851-954D-13CCAF503AFD}">
      <dsp:nvSpPr>
        <dsp:cNvPr id="0" name=""/>
        <dsp:cNvSpPr/>
      </dsp:nvSpPr>
      <dsp:spPr>
        <a:xfrm>
          <a:off x="3150219" y="1512852"/>
          <a:ext cx="516839" cy="5168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218726" y="1710491"/>
        <a:ext cx="379825" cy="121561"/>
      </dsp:txXfrm>
    </dsp:sp>
    <dsp:sp modelId="{EAE7C770-76D4-413B-BC88-38E2D887A53A}">
      <dsp:nvSpPr>
        <dsp:cNvPr id="0" name=""/>
        <dsp:cNvSpPr/>
      </dsp:nvSpPr>
      <dsp:spPr>
        <a:xfrm>
          <a:off x="2558910" y="2102050"/>
          <a:ext cx="1699458" cy="19206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Program </a:t>
          </a:r>
          <a:r>
            <a:rPr lang="en-US" sz="2400" kern="1200" dirty="0"/>
            <a:t>D</a:t>
          </a:r>
          <a:r>
            <a:rPr lang="en-US" sz="1600" kern="1200" dirty="0"/>
            <a:t>esign, </a:t>
          </a:r>
          <a:r>
            <a:rPr lang="en-US" sz="2800" kern="1200" dirty="0"/>
            <a:t>M</a:t>
          </a:r>
          <a:r>
            <a:rPr lang="en-US" sz="1600" kern="1200" dirty="0"/>
            <a:t>onitoring and </a:t>
          </a:r>
          <a:r>
            <a:rPr lang="en-US" sz="2800" kern="1200" dirty="0"/>
            <a:t>E</a:t>
          </a:r>
          <a:r>
            <a:rPr lang="en-US" sz="1600" kern="1200" dirty="0"/>
            <a:t>valuation</a:t>
          </a:r>
        </a:p>
      </dsp:txBody>
      <dsp:txXfrm>
        <a:off x="2807790" y="2383326"/>
        <a:ext cx="1201698" cy="1358122"/>
      </dsp:txXfrm>
    </dsp:sp>
    <dsp:sp modelId="{41BFD2B7-5F72-41B9-A955-A0E831F7A6E8}">
      <dsp:nvSpPr>
        <dsp:cNvPr id="0" name=""/>
        <dsp:cNvSpPr/>
      </dsp:nvSpPr>
      <dsp:spPr>
        <a:xfrm>
          <a:off x="4675721" y="1845617"/>
          <a:ext cx="884787" cy="331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675721" y="1911915"/>
        <a:ext cx="785340" cy="198894"/>
      </dsp:txXfrm>
    </dsp:sp>
    <dsp:sp modelId="{2E8CDD9A-BCAE-4BE7-B25C-E84852BF723D}">
      <dsp:nvSpPr>
        <dsp:cNvPr id="0" name=""/>
        <dsp:cNvSpPr/>
      </dsp:nvSpPr>
      <dsp:spPr>
        <a:xfrm>
          <a:off x="5927779" y="949568"/>
          <a:ext cx="2368320" cy="21235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a:t>
          </a:r>
          <a:r>
            <a:rPr lang="en-US" sz="1900" kern="1200" dirty="0"/>
            <a:t>ulturally </a:t>
          </a:r>
          <a:r>
            <a:rPr lang="en-US" sz="2800" kern="1200" dirty="0"/>
            <a:t>R</a:t>
          </a:r>
          <a:r>
            <a:rPr lang="en-US" sz="1900" kern="1200" dirty="0"/>
            <a:t>esponsive </a:t>
          </a:r>
          <a:r>
            <a:rPr lang="en-US" sz="2800" kern="1200" dirty="0"/>
            <a:t>D</a:t>
          </a:r>
          <a:r>
            <a:rPr lang="en-US" sz="1900" kern="1200" dirty="0"/>
            <a:t>esign, </a:t>
          </a:r>
          <a:r>
            <a:rPr lang="en-US" sz="2800" kern="1200" dirty="0"/>
            <a:t>M</a:t>
          </a:r>
          <a:r>
            <a:rPr lang="en-US" sz="1900" kern="1200" dirty="0"/>
            <a:t>onitoring and </a:t>
          </a:r>
          <a:r>
            <a:rPr lang="en-US" sz="2800" kern="1200" dirty="0"/>
            <a:t>E</a:t>
          </a:r>
          <a:r>
            <a:rPr lang="en-US" sz="1900" kern="1200" dirty="0"/>
            <a:t>valuation </a:t>
          </a:r>
        </a:p>
      </dsp:txBody>
      <dsp:txXfrm>
        <a:off x="6274611" y="1260560"/>
        <a:ext cx="1674656" cy="1501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26D4-8773-4992-86B3-66ABE04088D6}">
      <dsp:nvSpPr>
        <dsp:cNvPr id="0" name=""/>
        <dsp:cNvSpPr/>
      </dsp:nvSpPr>
      <dsp:spPr>
        <a:xfrm>
          <a:off x="4481998" y="-11735"/>
          <a:ext cx="1920814" cy="111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Inclusive stakeholder management</a:t>
          </a:r>
        </a:p>
      </dsp:txBody>
      <dsp:txXfrm>
        <a:off x="4481998" y="-11735"/>
        <a:ext cx="1920814" cy="1119417"/>
      </dsp:txXfrm>
    </dsp:sp>
    <dsp:sp modelId="{5B7E5C3E-712A-471E-AEB2-8118545723BE}">
      <dsp:nvSpPr>
        <dsp:cNvPr id="0" name=""/>
        <dsp:cNvSpPr/>
      </dsp:nvSpPr>
      <dsp:spPr>
        <a:xfrm>
          <a:off x="1450919" y="7926"/>
          <a:ext cx="5897326" cy="5897326"/>
        </a:xfrm>
        <a:prstGeom prst="circularArrow">
          <a:avLst>
            <a:gd name="adj1" fmla="val 3500"/>
            <a:gd name="adj2" fmla="val 217054"/>
            <a:gd name="adj3" fmla="val 19268878"/>
            <a:gd name="adj4" fmla="val 18844232"/>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641EE-0614-4F90-8B35-C7FC360716E5}">
      <dsp:nvSpPr>
        <dsp:cNvPr id="0" name=""/>
        <dsp:cNvSpPr/>
      </dsp:nvSpPr>
      <dsp:spPr>
        <a:xfrm>
          <a:off x="5895824" y="1493438"/>
          <a:ext cx="2042714"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Participatory Communication</a:t>
          </a:r>
        </a:p>
      </dsp:txBody>
      <dsp:txXfrm>
        <a:off x="5895824" y="1493438"/>
        <a:ext cx="2042714" cy="1058620"/>
      </dsp:txXfrm>
    </dsp:sp>
    <dsp:sp modelId="{1B0C9559-55E3-4254-9129-7CE7713FED70}">
      <dsp:nvSpPr>
        <dsp:cNvPr id="0" name=""/>
        <dsp:cNvSpPr/>
      </dsp:nvSpPr>
      <dsp:spPr>
        <a:xfrm>
          <a:off x="1450919" y="116909"/>
          <a:ext cx="5897326" cy="5897326"/>
        </a:xfrm>
        <a:prstGeom prst="circularArrow">
          <a:avLst>
            <a:gd name="adj1" fmla="val 3500"/>
            <a:gd name="adj2" fmla="val 217054"/>
            <a:gd name="adj3" fmla="val 434662"/>
            <a:gd name="adj4" fmla="val 20948283"/>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6FC38-15D2-492B-8B59-7100DC14AF4B}">
      <dsp:nvSpPr>
        <dsp:cNvPr id="0" name=""/>
        <dsp:cNvSpPr/>
      </dsp:nvSpPr>
      <dsp:spPr>
        <a:xfrm>
          <a:off x="5907712" y="3579085"/>
          <a:ext cx="2018937"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Relationship-Building</a:t>
          </a:r>
        </a:p>
      </dsp:txBody>
      <dsp:txXfrm>
        <a:off x="5907712" y="3579085"/>
        <a:ext cx="2018937" cy="1058620"/>
      </dsp:txXfrm>
    </dsp:sp>
    <dsp:sp modelId="{4CD2FBC2-2740-4154-A17F-69E17F2AFF25}">
      <dsp:nvSpPr>
        <dsp:cNvPr id="0" name=""/>
        <dsp:cNvSpPr/>
      </dsp:nvSpPr>
      <dsp:spPr>
        <a:xfrm>
          <a:off x="1968262" y="-325709"/>
          <a:ext cx="5897326" cy="5897326"/>
        </a:xfrm>
        <a:prstGeom prst="circularArrow">
          <a:avLst>
            <a:gd name="adj1" fmla="val 3500"/>
            <a:gd name="adj2" fmla="val 217054"/>
            <a:gd name="adj3" fmla="val 3741353"/>
            <a:gd name="adj4" fmla="val 3013173"/>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F20CE-1B27-4C39-8F89-DEA2C6489F36}">
      <dsp:nvSpPr>
        <dsp:cNvPr id="0" name=""/>
        <dsp:cNvSpPr/>
      </dsp:nvSpPr>
      <dsp:spPr>
        <a:xfrm>
          <a:off x="4821079" y="4857658"/>
          <a:ext cx="1170220"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Genuine Dialogue</a:t>
          </a:r>
        </a:p>
      </dsp:txBody>
      <dsp:txXfrm>
        <a:off x="4821079" y="4857658"/>
        <a:ext cx="1170220" cy="1058620"/>
      </dsp:txXfrm>
    </dsp:sp>
    <dsp:sp modelId="{3C7EEDC0-FDB2-41E5-896D-E088ADBF114C}">
      <dsp:nvSpPr>
        <dsp:cNvPr id="0" name=""/>
        <dsp:cNvSpPr/>
      </dsp:nvSpPr>
      <dsp:spPr>
        <a:xfrm>
          <a:off x="1057779" y="-156783"/>
          <a:ext cx="5897326" cy="5897326"/>
        </a:xfrm>
        <a:prstGeom prst="circularArrow">
          <a:avLst>
            <a:gd name="adj1" fmla="val 3500"/>
            <a:gd name="adj2" fmla="val 217054"/>
            <a:gd name="adj3" fmla="val 5151757"/>
            <a:gd name="adj4" fmla="val 4373557"/>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6AABB-AA8C-4A80-8759-2CCF06400568}">
      <dsp:nvSpPr>
        <dsp:cNvPr id="0" name=""/>
        <dsp:cNvSpPr/>
      </dsp:nvSpPr>
      <dsp:spPr>
        <a:xfrm>
          <a:off x="2243060" y="5006106"/>
          <a:ext cx="1801137" cy="76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Trust &amp; Collaboration</a:t>
          </a:r>
        </a:p>
      </dsp:txBody>
      <dsp:txXfrm>
        <a:off x="2243060" y="5006106"/>
        <a:ext cx="1801137" cy="761741"/>
      </dsp:txXfrm>
    </dsp:sp>
    <dsp:sp modelId="{8A750D5E-DFC1-4F38-BAE7-B04F287BB450}">
      <dsp:nvSpPr>
        <dsp:cNvPr id="0" name=""/>
        <dsp:cNvSpPr/>
      </dsp:nvSpPr>
      <dsp:spPr>
        <a:xfrm>
          <a:off x="666354" y="-359379"/>
          <a:ext cx="5897326" cy="5897326"/>
        </a:xfrm>
        <a:prstGeom prst="circularArrow">
          <a:avLst>
            <a:gd name="adj1" fmla="val 3500"/>
            <a:gd name="adj2" fmla="val 217054"/>
            <a:gd name="adj3" fmla="val 7272862"/>
            <a:gd name="adj4" fmla="val 7067832"/>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346CC-B54E-4AD1-9403-52195367600F}">
      <dsp:nvSpPr>
        <dsp:cNvPr id="0" name=""/>
        <dsp:cNvSpPr/>
      </dsp:nvSpPr>
      <dsp:spPr>
        <a:xfrm>
          <a:off x="1050558" y="3384469"/>
          <a:ext cx="1662849" cy="14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Outputs, Feedback &amp; Adjustments</a:t>
          </a:r>
        </a:p>
      </dsp:txBody>
      <dsp:txXfrm>
        <a:off x="1050558" y="3384469"/>
        <a:ext cx="1662849" cy="1447854"/>
      </dsp:txXfrm>
    </dsp:sp>
    <dsp:sp modelId="{9A614D18-2FDB-4529-A903-93D268CD674C}">
      <dsp:nvSpPr>
        <dsp:cNvPr id="0" name=""/>
        <dsp:cNvSpPr/>
      </dsp:nvSpPr>
      <dsp:spPr>
        <a:xfrm>
          <a:off x="1450919" y="116909"/>
          <a:ext cx="5897326" cy="5897326"/>
        </a:xfrm>
        <a:prstGeom prst="circularArrow">
          <a:avLst>
            <a:gd name="adj1" fmla="val 3500"/>
            <a:gd name="adj2" fmla="val 217054"/>
            <a:gd name="adj3" fmla="val 11234662"/>
            <a:gd name="adj4" fmla="val 10396774"/>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59E28-724C-44E3-B963-8A1FC1090AF5}">
      <dsp:nvSpPr>
        <dsp:cNvPr id="0" name=""/>
        <dsp:cNvSpPr/>
      </dsp:nvSpPr>
      <dsp:spPr>
        <a:xfrm>
          <a:off x="656328" y="1493438"/>
          <a:ext cx="2451310"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Confidence-building &amp; Credibility</a:t>
          </a:r>
        </a:p>
      </dsp:txBody>
      <dsp:txXfrm>
        <a:off x="656328" y="1493438"/>
        <a:ext cx="2451310" cy="1058620"/>
      </dsp:txXfrm>
    </dsp:sp>
    <dsp:sp modelId="{3C9CCDBE-0E87-4338-872B-3022B8AA7834}">
      <dsp:nvSpPr>
        <dsp:cNvPr id="0" name=""/>
        <dsp:cNvSpPr/>
      </dsp:nvSpPr>
      <dsp:spPr>
        <a:xfrm>
          <a:off x="1450919" y="116909"/>
          <a:ext cx="5897326" cy="5897326"/>
        </a:xfrm>
        <a:prstGeom prst="circularArrow">
          <a:avLst>
            <a:gd name="adj1" fmla="val 3500"/>
            <a:gd name="adj2" fmla="val 217054"/>
            <a:gd name="adj3" fmla="val 13702753"/>
            <a:gd name="adj4" fmla="val 12914068"/>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1BCBA-4A39-4606-B686-0F7AB4FBEE3F}">
      <dsp:nvSpPr>
        <dsp:cNvPr id="0" name=""/>
        <dsp:cNvSpPr/>
      </dsp:nvSpPr>
      <dsp:spPr>
        <a:xfrm>
          <a:off x="2721766" y="18663"/>
          <a:ext cx="1269984"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Outcomes &amp; Impacts</a:t>
          </a:r>
        </a:p>
      </dsp:txBody>
      <dsp:txXfrm>
        <a:off x="2721766" y="18663"/>
        <a:ext cx="1269984" cy="1058620"/>
      </dsp:txXfrm>
    </dsp:sp>
    <dsp:sp modelId="{EF39B1A6-F7AC-46CC-A475-40123A1B7BE1}">
      <dsp:nvSpPr>
        <dsp:cNvPr id="0" name=""/>
        <dsp:cNvSpPr/>
      </dsp:nvSpPr>
      <dsp:spPr>
        <a:xfrm>
          <a:off x="1450919" y="116909"/>
          <a:ext cx="5897326" cy="5897326"/>
        </a:xfrm>
        <a:prstGeom prst="circularArrow">
          <a:avLst>
            <a:gd name="adj1" fmla="val 3500"/>
            <a:gd name="adj2" fmla="val 217054"/>
            <a:gd name="adj3" fmla="val 16086934"/>
            <a:gd name="adj4" fmla="val 15683562"/>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247E3D-E63C-4CF7-9129-DB6EB89AEF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327F2F-B70F-4B74-8C2C-3D1AF8A237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0B867C-2FD8-497E-8010-3201CFB2E91E}" type="datetimeFigureOut">
              <a:rPr lang="en-US" smtClean="0"/>
              <a:t>12/17/2020</a:t>
            </a:fld>
            <a:endParaRPr lang="en-US"/>
          </a:p>
        </p:txBody>
      </p:sp>
      <p:sp>
        <p:nvSpPr>
          <p:cNvPr id="4" name="Footer Placeholder 3">
            <a:extLst>
              <a:ext uri="{FF2B5EF4-FFF2-40B4-BE49-F238E27FC236}">
                <a16:creationId xmlns:a16="http://schemas.microsoft.com/office/drawing/2014/main" id="{6AB60285-8FCC-4ED2-B7CF-4531C6B22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A05012-65C9-499F-86A6-714074445B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4C9F2-A882-47BF-B194-E549DBD3BA9E}" type="slidenum">
              <a:rPr lang="en-US" smtClean="0"/>
              <a:t>‹#›</a:t>
            </a:fld>
            <a:endParaRPr lang="en-US"/>
          </a:p>
        </p:txBody>
      </p:sp>
    </p:spTree>
    <p:extLst>
      <p:ext uri="{BB962C8B-B14F-4D97-AF65-F5344CB8AC3E}">
        <p14:creationId xmlns:p14="http://schemas.microsoft.com/office/powerpoint/2010/main" val="307034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28F8C-2B21-4EB5-879E-3692A9D37E7D}"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0F1E6-070D-432B-888A-9B1FDAB9427C}" type="slidenum">
              <a:rPr lang="en-US" smtClean="0"/>
              <a:t>‹#›</a:t>
            </a:fld>
            <a:endParaRPr lang="en-US"/>
          </a:p>
        </p:txBody>
      </p:sp>
    </p:spTree>
    <p:extLst>
      <p:ext uri="{BB962C8B-B14F-4D97-AF65-F5344CB8AC3E}">
        <p14:creationId xmlns:p14="http://schemas.microsoft.com/office/powerpoint/2010/main" val="383577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640F1E6-070D-432B-888A-9B1FDAB9427C}" type="slidenum">
              <a:rPr lang="en-US" smtClean="0"/>
              <a:t>1</a:t>
            </a:fld>
            <a:endParaRPr lang="en-US"/>
          </a:p>
        </p:txBody>
      </p:sp>
    </p:spTree>
    <p:extLst>
      <p:ext uri="{BB962C8B-B14F-4D97-AF65-F5344CB8AC3E}">
        <p14:creationId xmlns:p14="http://schemas.microsoft.com/office/powerpoint/2010/main" val="50822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participatory communication and genuine dialogue practices are qualitative measures in international development, cross-cultural communication, and diplomacy program evaluation. They transfer to other policy and program platforms. Many of these practices are mutually reinforcing, as explained in detail at https://static1.squarespace.com/static/568cd8a0dc5cb4a5b51a8db1/t/5aabfe9b562fa7e1f7c0d883/1521221277165/How+Mutual+Dialogue+and+Participatory+Communication+Work+Together.pdf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10</a:t>
            </a:fld>
            <a:endParaRPr lang="en-US"/>
          </a:p>
        </p:txBody>
      </p:sp>
    </p:spTree>
    <p:extLst>
      <p:ext uri="{BB962C8B-B14F-4D97-AF65-F5344CB8AC3E}">
        <p14:creationId xmlns:p14="http://schemas.microsoft.com/office/powerpoint/2010/main" val="298672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Dialogic and participatory communication marries eight genuine dialogue and 15 participatory communication practices to mediate diverse stakeholder experiences, interests and perspectives in the strategic engagement process.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Part 1 of the table, pictured here, contains five of the 15 participatory communication practices – from Listening Openly to Jointly Strategizing, Implementing, and Evaluating. They are cross-referenced with the eight genuine dialogue practices – from Mutuality to Risk.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Some of the practices reinforce one another – as indicated by the blue inverted triangles. For example: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The participatory communication practice of listening openly to absorb multiple perspectives in problem definition, goal-setting, reporting and codifying DM&amp;E processes reinforces the dialogic acts of presence and respect. Here, diplomatists are in close proximity and open to engaging with diverse stakeholders affected by a current or contemplated program before its implementation. Respect comes in recognizing these stakeholders as strategic publics.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11</a:t>
            </a:fld>
            <a:endParaRPr lang="en-US"/>
          </a:p>
        </p:txBody>
      </p:sp>
    </p:spTree>
    <p:extLst>
      <p:ext uri="{BB962C8B-B14F-4D97-AF65-F5344CB8AC3E}">
        <p14:creationId xmlns:p14="http://schemas.microsoft.com/office/powerpoint/2010/main" val="119251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are the remaining ten participatory communication practices, from Increasing Horizontal Dialogue to Experimenting with various projects to Transform behavior and Sustain the change.</a:t>
            </a:r>
          </a:p>
          <a:p>
            <a:endParaRPr lang="en-US" i="0" dirty="0"/>
          </a:p>
          <a:p>
            <a:r>
              <a:rPr lang="en-US" i="0" dirty="0"/>
              <a:t>Examples of the strategic value of designing messages together was found in both sister city exchanges, whether in the humanitarian work of Chicago-Kyiv providing relief to Ukrainians during the Maidan revolution or the Morazán committee building on the Salvadoran Vice President’s and Montgomery County Council president’s messages of hope that Salvadorans in the county continue contributing remittances as well as human resources and infrastructure and to break down racial barriers. The genuine dialogue practice of Risk and Deliberative participatory communication came up in this connection, too, when a Maryland participant recalled how she decided to take her daughter to Morazán although her husband was initially not in favor and was only convinced after they both talked through the decision. Mother and daughter ended up making multiple trips, many years in a row, to volunteer and site-see.</a:t>
            </a:r>
          </a:p>
        </p:txBody>
      </p:sp>
      <p:sp>
        <p:nvSpPr>
          <p:cNvPr id="4" name="Slide Number Placeholder 3"/>
          <p:cNvSpPr>
            <a:spLocks noGrp="1"/>
          </p:cNvSpPr>
          <p:nvPr>
            <p:ph type="sldNum" sz="quarter" idx="10"/>
          </p:nvPr>
        </p:nvSpPr>
        <p:spPr/>
        <p:txBody>
          <a:bodyPr/>
          <a:lstStyle/>
          <a:p>
            <a:fld id="{1640F1E6-070D-432B-888A-9B1FDAB9427C}" type="slidenum">
              <a:rPr lang="en-US" smtClean="0"/>
              <a:t>12</a:t>
            </a:fld>
            <a:endParaRPr lang="en-US"/>
          </a:p>
        </p:txBody>
      </p:sp>
    </p:spTree>
    <p:extLst>
      <p:ext uri="{BB962C8B-B14F-4D97-AF65-F5344CB8AC3E}">
        <p14:creationId xmlns:p14="http://schemas.microsoft.com/office/powerpoint/2010/main" val="259140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Example findings from the </a:t>
            </a:r>
            <a:r>
              <a:rPr lang="en-US" sz="1200" dirty="0" err="1"/>
              <a:t>IdEA</a:t>
            </a:r>
            <a:r>
              <a:rPr lang="en-US" sz="1200" dirty="0"/>
              <a:t> P3 are above. They show how the participatory/relational communication and genuine dialogue practices generate outputs, outcomes and impacts.  </a:t>
            </a:r>
          </a:p>
          <a:p>
            <a:endParaRPr lang="en-US" sz="1200" dirty="0"/>
          </a:p>
          <a:p>
            <a:r>
              <a:rPr lang="en-US" dirty="0"/>
              <a:t>https://static1.squarespace.com/static/568cd8a0dc5cb4a5b51a8db1/t/5ab5809b352f534a0910775b/1521844380444/032318+Outputs%2C+Outcomes%2C+Impacts+of+Three+Diaspora-Engaging+Public-Private+Partnerships.pdf, page 4: </a:t>
            </a:r>
          </a:p>
          <a:p>
            <a:r>
              <a:rPr lang="en-US" i="1" dirty="0"/>
              <a:t>Two other major efforts noted in the </a:t>
            </a:r>
            <a:r>
              <a:rPr lang="en-US" i="1" dirty="0" err="1"/>
              <a:t>IdEA</a:t>
            </a:r>
            <a:r>
              <a:rPr lang="en-US" i="1" dirty="0"/>
              <a:t> Impact Report were promoting diaspora participation in the Latin American Impact Investing Forum in 2014 and 2015 and convening the African Diaspora Investment Symposium in 2014 and 2016. The former is Latin America’s largest impact investing conference, where </a:t>
            </a:r>
            <a:r>
              <a:rPr lang="en-US" i="1" dirty="0" err="1"/>
              <a:t>IdEA</a:t>
            </a:r>
            <a:r>
              <a:rPr lang="en-US" i="1" dirty="0"/>
              <a:t> and the U.S.-Mexico Foundation co-hosted an unprecedented gathering to engage diaspora.7 The latter symposium was conceived and initiated by </a:t>
            </a:r>
            <a:r>
              <a:rPr lang="en-US" i="1" dirty="0" err="1"/>
              <a:t>IdEA</a:t>
            </a:r>
            <a:r>
              <a:rPr lang="en-US" i="1" dirty="0"/>
              <a:t> in 2014 and first held in Washington, D.C., and then in California’s Silicon Valley.8 Collectively – due to </a:t>
            </a:r>
            <a:r>
              <a:rPr lang="en-US" i="1" dirty="0" err="1"/>
              <a:t>IdEA</a:t>
            </a:r>
            <a:r>
              <a:rPr lang="en-US" i="1" dirty="0"/>
              <a:t>, partners, and lead stakeholders, principally the African Diaspora Network, that hosted the 2016 symposium and the most recent one in early 2017 – over 600 attendees in business, nonprofit development, and education created new initiatives to strengthen U.S.-African diaspora engagement and address the Sustainable Development Goals.9 </a:t>
            </a:r>
          </a:p>
          <a:p>
            <a:endParaRPr lang="en-US" sz="1200" i="1" dirty="0"/>
          </a:p>
          <a:p>
            <a:r>
              <a:rPr lang="en-US" dirty="0"/>
              <a:t>Other goals, outputs, outcomes and impacts were also achieved in the </a:t>
            </a:r>
            <a:r>
              <a:rPr lang="en-US" dirty="0" err="1"/>
              <a:t>IdEA</a:t>
            </a:r>
            <a:r>
              <a:rPr lang="en-US" dirty="0"/>
              <a:t> program, but it was discontinued after the Obama administration though some of the partnerships and lasting diaspora engagement has endured due to the popularity of the program among embassies (ETC if you like), all of which are evidence of power and help explain how and why programs are culturally responsive if not sustainable and address stakeholder needs.</a:t>
            </a:r>
          </a:p>
          <a:p>
            <a:endParaRPr lang="en-US" sz="1200" i="1" dirty="0"/>
          </a:p>
          <a:p>
            <a:r>
              <a:rPr lang="en-US" dirty="0"/>
              <a:t>FN5 “</a:t>
            </a:r>
            <a:r>
              <a:rPr lang="en-US" dirty="0" err="1"/>
              <a:t>IdEA</a:t>
            </a:r>
            <a:r>
              <a:rPr lang="en-US" dirty="0"/>
              <a:t> Impact Report,” made available by the Office of Global Partnerships, (August, 2016). FN6 Ibid, p. 13. FN7 Ibid, pp. 34-36. FN8 Ibid, pp. 31-33; http://www.diasporaalliance.org/idea-infographic-2014-2016/; http://www.africandiasporanetwork.org/wp-content/uploads/2016/10/2016- ADN_PostSymposium_Summary.pdf FN9 Ibid; http://www.africandiasporanetwork.org/wpcontent/uploads/2017/03/ADIS2017-Symposium-Synopsis.pdf ; http://www.un.org/sustainabledevelopment/sustainable-development-goals/</a:t>
            </a:r>
            <a:endParaRPr lang="en-US" sz="1200" i="1" dirty="0"/>
          </a:p>
        </p:txBody>
      </p:sp>
      <p:sp>
        <p:nvSpPr>
          <p:cNvPr id="4" name="Slide Number Placeholder 3"/>
          <p:cNvSpPr>
            <a:spLocks noGrp="1"/>
          </p:cNvSpPr>
          <p:nvPr>
            <p:ph type="sldNum" sz="quarter" idx="5"/>
          </p:nvPr>
        </p:nvSpPr>
        <p:spPr/>
        <p:txBody>
          <a:bodyPr/>
          <a:lstStyle/>
          <a:p>
            <a:fld id="{1640F1E6-070D-432B-888A-9B1FDAB9427C}" type="slidenum">
              <a:rPr lang="en-US" smtClean="0"/>
              <a:t>13</a:t>
            </a:fld>
            <a:endParaRPr lang="en-US"/>
          </a:p>
        </p:txBody>
      </p:sp>
    </p:spTree>
    <p:extLst>
      <p:ext uri="{BB962C8B-B14F-4D97-AF65-F5344CB8AC3E}">
        <p14:creationId xmlns:p14="http://schemas.microsoft.com/office/powerpoint/2010/main" val="367074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from this sister city partnership: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partners are linked directly to the office of the mayor, the Chicago consular corps, and banks and other businesses that partner on the committee’s goals to increase ties in medicine, economic development, tourism, culture, education, and other areas (see the foci in column one of Table 2, below). The genuine dialogue practice of commitment, in this case to improving governance and humanitarian response, also grounds the committee’s projects26 </a:t>
            </a:r>
            <a:r>
              <a:rPr lang="en-US" sz="1200" i="0" dirty="0"/>
              <a:t>(page 7). An impact of </a:t>
            </a:r>
            <a:r>
              <a:rPr lang="en-US" sz="1800" dirty="0"/>
              <a:t>the partnership is that it</a:t>
            </a:r>
            <a:r>
              <a:rPr lang="en-US" sz="1800" i="1" dirty="0"/>
              <a:t> reinforces the welcoming community policy toward new Chicagoans by city government. It also fosters cross-cultural competency, tourism and trade, and better governance through exchanges in both locales </a:t>
            </a:r>
            <a:r>
              <a:rPr lang="en-US" sz="1800" i="0" dirty="0"/>
              <a:t>(page 12)</a:t>
            </a:r>
            <a:r>
              <a:rPr lang="en-US" sz="1200" i="0" dirty="0"/>
              <a:t>. </a:t>
            </a:r>
            <a:r>
              <a:rPr lang="en-US" sz="1800" i="1" dirty="0"/>
              <a:t>26 How Practices of Genuine Dialogue and Participatory Communication Work Together in Public and Citizen Diplomacy Partnerships </a:t>
            </a:r>
            <a:r>
              <a:rPr lang="en-US" sz="1800" i="0" dirty="0"/>
              <a:t>(page 13</a:t>
            </a:r>
            <a:r>
              <a:rPr lang="en-US" sz="1800" i="1" dirty="0"/>
              <a:t>). </a:t>
            </a:r>
          </a:p>
          <a:p>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14</a:t>
            </a:fld>
            <a:endParaRPr lang="en-US"/>
          </a:p>
        </p:txBody>
      </p:sp>
    </p:spTree>
    <p:extLst>
      <p:ext uri="{BB962C8B-B14F-4D97-AF65-F5344CB8AC3E}">
        <p14:creationId xmlns:p14="http://schemas.microsoft.com/office/powerpoint/2010/main" val="268592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Both the Morazán and Montgomery County partners consider youth outreach and engagement to be inextricably linked, top priorities for both locales. Most foci of the partnership are tied to opportunities for future generations. Through cultural, educational, technical, and business activities, Salvadoran and Salvadoran American youth have opportunities not only to advance their skills, but inform a healthy sense of belonging and identity to, or familiarization with, both cultures.35 </a:t>
            </a:r>
            <a:r>
              <a:rPr lang="en-US" sz="1200" dirty="0"/>
              <a:t>35 Strategic engagement that fosters constructive national identity development resonates with the collaborative public diplomacy of Lucian Hudson, The Enabling State: Collaborating for Success (United Kingdom Foreign and Commonwealth Office, 2009) and Ali Fisher, “Looking at the man in the mirror, understanding of power and influence in public diplomacy,” in Ali Fisher and Scott Lucas (eds.), Trials of Engagement: The Future of US Public Diplomacy (</a:t>
            </a:r>
            <a:r>
              <a:rPr lang="en-US" sz="1200" dirty="0" err="1"/>
              <a:t>Martinus</a:t>
            </a:r>
            <a:r>
              <a:rPr lang="en-US" sz="1200" dirty="0"/>
              <a:t> Publishers, 2010), pp. 271–295…. Page 15: </a:t>
            </a:r>
            <a:r>
              <a:rPr lang="en-US" sz="1000" i="1" dirty="0"/>
              <a:t> </a:t>
            </a:r>
            <a:r>
              <a:rPr lang="en-US" sz="1200" i="1" dirty="0"/>
              <a:t>Other cultural outputs of the partnership that support both youth opportunity and education have occurred several times yearly or ad hoc. According to a lead stakeholder, seven intergenerational exchange visits by MoverMoms41 from 2010 to 2015 found teams of parents and their school-aged children facilitating enrichment programs at a primary/secondary school in the Department and donating recreational equipment, art, and other supplies.42 (A Peace Corps volunteer working in the Salvadoran education sector helped </a:t>
            </a:r>
            <a:r>
              <a:rPr lang="en-US" sz="1200" i="1" dirty="0" err="1"/>
              <a:t>MoverMoms</a:t>
            </a:r>
            <a:r>
              <a:rPr lang="en-US" sz="1200" i="1" dirty="0"/>
              <a:t> identify the school.) Over those five years, the Marylanders engaged with approximately 200 Salvadoran schoolchildren along with some of their parents and teachers. The non-profit Hungry for Music also donated money for instruments to a Salvadoran community center. </a:t>
            </a:r>
            <a:r>
              <a:rPr lang="en-US" sz="1200" dirty="0"/>
              <a:t>41 http://www.movermoms.org/index.html# 42 http://www.montgomerysistercities.org/Morazán.html [but the links are no longer active)</a:t>
            </a:r>
            <a:endParaRPr lang="en-US" sz="1000" i="1" dirty="0"/>
          </a:p>
          <a:p>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15</a:t>
            </a:fld>
            <a:endParaRPr lang="en-US"/>
          </a:p>
        </p:txBody>
      </p:sp>
    </p:spTree>
    <p:extLst>
      <p:ext uri="{BB962C8B-B14F-4D97-AF65-F5344CB8AC3E}">
        <p14:creationId xmlns:p14="http://schemas.microsoft.com/office/powerpoint/2010/main" val="155658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On bullet 3, </a:t>
            </a:r>
            <a:r>
              <a:rPr lang="en-US" sz="1200" i="0" kern="1200" dirty="0" err="1">
                <a:solidFill>
                  <a:schemeClr val="tx1"/>
                </a:solidFill>
                <a:effectLst/>
                <a:latin typeface="+mn-lt"/>
                <a:ea typeface="+mn-ea"/>
                <a:cs typeface="+mn-cs"/>
              </a:rPr>
              <a:t>IdEA</a:t>
            </a:r>
            <a:r>
              <a:rPr lang="en-US" sz="1200" i="0" kern="1200" dirty="0">
                <a:solidFill>
                  <a:schemeClr val="tx1"/>
                </a:solidFill>
                <a:effectLst/>
                <a:latin typeface="+mn-lt"/>
                <a:ea typeface="+mn-ea"/>
                <a:cs typeface="+mn-cs"/>
              </a:rPr>
              <a:t> in particular contributes to a culture of research and evaluation in the diplomatic and peacebuilding communities. The sustainability of </a:t>
            </a:r>
            <a:r>
              <a:rPr lang="en-US" sz="1200" i="0" kern="1200" dirty="0" err="1">
                <a:solidFill>
                  <a:schemeClr val="tx1"/>
                </a:solidFill>
                <a:effectLst/>
                <a:latin typeface="+mn-lt"/>
                <a:ea typeface="+mn-ea"/>
                <a:cs typeface="+mn-cs"/>
              </a:rPr>
              <a:t>IdEA’s</a:t>
            </a:r>
            <a:r>
              <a:rPr lang="en-US" sz="1200" i="0" kern="1200" dirty="0">
                <a:solidFill>
                  <a:schemeClr val="tx1"/>
                </a:solidFill>
                <a:effectLst/>
                <a:latin typeface="+mn-lt"/>
                <a:ea typeface="+mn-ea"/>
                <a:cs typeface="+mn-cs"/>
              </a:rPr>
              <a:t> impacts as measured by the partners and in this study can be analyzed quantitatively in years to come.</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Also to point 3 as well as 4, studying the sister cities provides insights into how volunteers can work with communities and exploit low-cost resources to conduct CRDM&amp;E without causing volunteer fatigue.  </a:t>
            </a:r>
          </a:p>
          <a:p>
            <a:r>
              <a:rPr lang="en-US"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Future evaluations would be improved by designing a mixed-methods impact evaluation at the outset of project design with a larger data set, research team and budget.  Ideally, research design would include randomly assigned, inclusive treatment groups of lead and participant stakeholders and control groups of people not participating in a P3. Random selection of treatment and control groups is necessary to compare how much change can be attributed to P3 and how much could be because of unknown or unobserved counterfactual variables. Comparing the results of partnering or not involves quantitatively analyzing outputs, outcomes and impacts and qualitatively gauging the intensity level of dialogic and participatory communication practices, as well as attitudinal change. Likert response scales could be used in an interview or survey questionnaire. The catch 22 is that we need results to get more attention and funding. It takes leadership to change the politics of research and evaluation.</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16</a:t>
            </a:fld>
            <a:endParaRPr lang="en-US"/>
          </a:p>
        </p:txBody>
      </p:sp>
    </p:spTree>
    <p:extLst>
      <p:ext uri="{BB962C8B-B14F-4D97-AF65-F5344CB8AC3E}">
        <p14:creationId xmlns:p14="http://schemas.microsoft.com/office/powerpoint/2010/main" val="58641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640F1E6-070D-432B-888A-9B1FDAB9427C}" type="slidenum">
              <a:rPr lang="en-US" smtClean="0"/>
              <a:t>17</a:t>
            </a:fld>
            <a:endParaRPr lang="en-US"/>
          </a:p>
        </p:txBody>
      </p:sp>
    </p:spTree>
    <p:extLst>
      <p:ext uri="{BB962C8B-B14F-4D97-AF65-F5344CB8AC3E}">
        <p14:creationId xmlns:p14="http://schemas.microsoft.com/office/powerpoint/2010/main" val="295063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19</a:t>
            </a:fld>
            <a:endParaRPr lang="en-US"/>
          </a:p>
        </p:txBody>
      </p:sp>
    </p:spTree>
    <p:extLst>
      <p:ext uri="{BB962C8B-B14F-4D97-AF65-F5344CB8AC3E}">
        <p14:creationId xmlns:p14="http://schemas.microsoft.com/office/powerpoint/2010/main" val="360645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i="1" kern="1200" dirty="0">
                <a:solidFill>
                  <a:schemeClr val="tx1"/>
                </a:solidFill>
                <a:effectLst/>
                <a:latin typeface="+mn-lt"/>
                <a:ea typeface="+mn-ea"/>
                <a:cs typeface="+mn-cs"/>
              </a:rPr>
              <a:t>I’ll start with an underlying theory of behavioral change</a:t>
            </a:r>
            <a:r>
              <a:rPr lang="en-US" sz="1200" i="1" kern="1200" baseline="0" dirty="0">
                <a:solidFill>
                  <a:schemeClr val="tx1"/>
                </a:solidFill>
                <a:effectLst/>
                <a:latin typeface="+mn-lt"/>
                <a:ea typeface="+mn-ea"/>
                <a:cs typeface="+mn-cs"/>
              </a:rPr>
              <a:t> and</a:t>
            </a:r>
            <a:r>
              <a:rPr lang="en-US" sz="1200" i="1" kern="1200" dirty="0">
                <a:solidFill>
                  <a:schemeClr val="tx1"/>
                </a:solidFill>
                <a:effectLst/>
                <a:latin typeface="+mn-lt"/>
                <a:ea typeface="+mn-ea"/>
                <a:cs typeface="+mn-cs"/>
              </a:rPr>
              <a:t> sketch a</a:t>
            </a:r>
            <a:r>
              <a:rPr lang="en-US" sz="1200" i="1" kern="1200" baseline="0" dirty="0">
                <a:solidFill>
                  <a:schemeClr val="tx1"/>
                </a:solidFill>
                <a:effectLst/>
                <a:latin typeface="+mn-lt"/>
                <a:ea typeface="+mn-ea"/>
                <a:cs typeface="+mn-cs"/>
              </a:rPr>
              <a:t> conceptual framework </a:t>
            </a:r>
            <a:r>
              <a:rPr lang="en-US" sz="1200" i="1" kern="1200" dirty="0">
                <a:solidFill>
                  <a:schemeClr val="tx1"/>
                </a:solidFill>
                <a:effectLst/>
                <a:latin typeface="+mn-lt"/>
                <a:ea typeface="+mn-ea"/>
                <a:cs typeface="+mn-cs"/>
              </a:rPr>
              <a:t>including some assumptions about strategic stakeholder engagement and what compels it. Then, I’ll move to the three cases where I tested the culturally responsive, participatory dialogue-design, monitoring and evaluation (CRDM&amp;E) approach. Following that are the methodology, methods, and findings that have led to this approach.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challenge is to make the approach qualitatively and, if feasible, quantitatively rigorous, yet practical for the current challenge to engage and persuade our communities to get vaccinated. The approach should also facilitate project reporting.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2</a:t>
            </a:fld>
            <a:endParaRPr lang="en-US"/>
          </a:p>
        </p:txBody>
      </p:sp>
    </p:spTree>
    <p:extLst>
      <p:ext uri="{BB962C8B-B14F-4D97-AF65-F5344CB8AC3E}">
        <p14:creationId xmlns:p14="http://schemas.microsoft.com/office/powerpoint/2010/main" val="213871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 dirty="0">
                <a:solidFill>
                  <a:srgbClr val="3C4043"/>
                </a:solidFill>
                <a:effectLst/>
                <a:latin typeface="Arial" panose="020B0604020202020204" pitchFamily="34" charset="0"/>
                <a:ea typeface="Calibri" panose="020F0502020204030204" pitchFamily="34" charset="0"/>
              </a:rPr>
              <a:t>Governing democratically means upholding freedom of expression about individual human rights, cultural heritage, social injustice and inequality, and corruption while safeguarding health and preventing violence – all to craft policy and programs that are responsive to people’s needs and grievances. Put another way, it involves mediating power struggles. Good governance holds value and use of deliberative democratic communication and analytical tools and processes to shape programs that address unequal power and cultural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 dirty="0">
                <a:solidFill>
                  <a:srgbClr val="3C4043"/>
                </a:solidFill>
                <a:effectLst/>
                <a:latin typeface="Arial" panose="020B0604020202020204" pitchFamily="34" charset="0"/>
                <a:ea typeface="Calibri" panose="020F0502020204030204" pitchFamily="34" charset="0"/>
              </a:rPr>
              <a:t>The purpose of this presentation is to show how a recognition of power dynamics and use of relational-to-transformational public communication and engagement help in increasing community-government trust, particularly now, as the county faces the challenge of public awareness and education to minimize the potential of coronavirus vaccination hesitancy.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 dirty="0">
                <a:solidFill>
                  <a:srgbClr val="3C4043"/>
                </a:solidFill>
                <a:effectLst/>
                <a:latin typeface="Arial" panose="020B0604020202020204" pitchFamily="34" charset="0"/>
                <a:ea typeface="Calibri" panose="020F0502020204030204" pitchFamily="34" charset="0"/>
              </a:rPr>
              <a:t>“Culturally responsive” evaluation, or CRE, “recognizes that demographic, sociopolitical, and contextual dimensions, locations, perspectives, and characteristics of culture matter fundamentally in evaluation (Hopson, 2009, 431, in Hood, Hopson, </a:t>
            </a:r>
            <a:r>
              <a:rPr lang="en-US" sz="1200" spc="15" dirty="0" err="1">
                <a:solidFill>
                  <a:srgbClr val="3C4043"/>
                </a:solidFill>
                <a:effectLst/>
                <a:latin typeface="Arial" panose="020B0604020202020204" pitchFamily="34" charset="0"/>
                <a:ea typeface="Calibri" panose="020F0502020204030204" pitchFamily="34" charset="0"/>
              </a:rPr>
              <a:t>Kirkhart</a:t>
            </a:r>
            <a:r>
              <a:rPr lang="en-US" sz="1200" spc="15" dirty="0">
                <a:solidFill>
                  <a:srgbClr val="3C4043"/>
                </a:solidFill>
                <a:effectLst/>
                <a:latin typeface="Arial" panose="020B0604020202020204" pitchFamily="34" charset="0"/>
                <a:ea typeface="Calibri" panose="020F0502020204030204" pitchFamily="34" charset="0"/>
              </a:rPr>
              <a:t>, 2015, 283). CRE measures power in four dimensions: the historical and temporal, the political, the relational, and the discursive </a:t>
            </a:r>
            <a:r>
              <a:rPr lang="en-US" sz="1200" b="0" dirty="0"/>
              <a:t>(</a:t>
            </a:r>
            <a:r>
              <a:rPr lang="en-US" sz="1200" b="0" dirty="0" err="1"/>
              <a:t>Stickl</a:t>
            </a:r>
            <a:r>
              <a:rPr lang="en-US" sz="1200" b="0" dirty="0"/>
              <a:t> Haugen and Chouinard, 2019 ,378)</a:t>
            </a:r>
            <a:r>
              <a:rPr lang="en-US" sz="1200" b="0" spc="15" dirty="0">
                <a:solidFill>
                  <a:srgbClr val="3C4043"/>
                </a:solidFill>
                <a:effectLst/>
                <a:latin typeface="Arial" panose="020B0604020202020204" pitchFamily="34" charset="0"/>
                <a:ea typeface="Calibri" panose="020F0502020204030204" pitchFamily="34" charset="0"/>
              </a:rPr>
              <a:t>. </a:t>
            </a:r>
            <a:r>
              <a:rPr lang="en-US" sz="1200" spc="15" dirty="0">
                <a:solidFill>
                  <a:srgbClr val="3C4043"/>
                </a:solidFill>
                <a:effectLst/>
                <a:latin typeface="Arial" panose="020B0604020202020204" pitchFamily="34" charset="0"/>
                <a:ea typeface="Calibri" panose="020F0502020204030204" pitchFamily="34" charset="0"/>
              </a:rPr>
              <a:t>This framework integrates CRE with cyclical program design, monitoring, and evaluation, or DME (Trent, 2018). CRDM&amp;E is a path for administering a diverse civic square, with its focus on cultural norms and beliefs, on understanding and balancing power, and on engaging with participatory, inclusive communication and genuine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dirty="0">
              <a:solidFill>
                <a:srgbClr val="3C4043"/>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3</a:t>
            </a:fld>
            <a:endParaRPr lang="en-US"/>
          </a:p>
        </p:txBody>
      </p:sp>
    </p:spTree>
    <p:extLst>
      <p:ext uri="{BB962C8B-B14F-4D97-AF65-F5344CB8AC3E}">
        <p14:creationId xmlns:p14="http://schemas.microsoft.com/office/powerpoint/2010/main" val="412857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0" dirty="0"/>
              <a:t>https://pixabay.com/en/photos/?q=control</a:t>
            </a:r>
          </a:p>
          <a:p>
            <a:pPr marL="0" indent="0">
              <a:buNone/>
            </a:pPr>
            <a:r>
              <a:rPr lang="en-US" i="0" dirty="0"/>
              <a:t>https://pixabay.com/en/photos/?q=mediating</a:t>
            </a:r>
          </a:p>
          <a:p>
            <a:pPr marL="0" indent="0">
              <a:buNone/>
            </a:pPr>
            <a:r>
              <a:rPr lang="en-US" i="0" dirty="0"/>
              <a:t>https://pixabay.com/en/photos/?q=relate&amp;hp=&amp;image_type=all&amp;order=popular&amp;cat=&amp;min_width=&amp;min_height=</a:t>
            </a:r>
          </a:p>
          <a:p>
            <a:pPr marL="0" indent="0">
              <a:buNone/>
            </a:pPr>
            <a:r>
              <a:rPr lang="en-US" i="0" dirty="0"/>
              <a:t>https://pixabay.com/en/photos/?q=relate&amp;hp=&amp;image_type=all&amp;order=popular&amp;cat=&amp;min_width=&amp;min_height=</a:t>
            </a:r>
          </a:p>
          <a:p>
            <a:pPr marL="0" indent="0">
              <a:buNone/>
            </a:pPr>
            <a:r>
              <a:rPr lang="en-US" i="0" dirty="0"/>
              <a:t>http://www.iuc.eu/city-pairings/</a:t>
            </a:r>
          </a:p>
          <a:p>
            <a:pPr marL="0" indent="0">
              <a:buNone/>
            </a:pPr>
            <a:endParaRPr lang="en-US" i="1" baseline="0" dirty="0"/>
          </a:p>
          <a:p>
            <a:pPr marL="0" indent="0">
              <a:buNone/>
            </a:pPr>
            <a:endParaRPr lang="en-US" i="1" baseline="0" dirty="0"/>
          </a:p>
          <a:p>
            <a:pPr marL="0" indent="0">
              <a:buNone/>
            </a:pPr>
            <a:r>
              <a:rPr lang="en-US" i="1" baseline="0" dirty="0"/>
              <a:t>Mediating on local to global levels </a:t>
            </a:r>
            <a:r>
              <a:rPr lang="en-US" i="1" dirty="0"/>
              <a:t>has five key dimensions: </a:t>
            </a:r>
          </a:p>
          <a:p>
            <a:pPr marL="0" indent="0">
              <a:buNone/>
            </a:pPr>
            <a:r>
              <a:rPr lang="en-US" i="1" dirty="0"/>
              <a:t>1. Administering new and expanded relationships.</a:t>
            </a:r>
          </a:p>
          <a:p>
            <a:pPr marL="0" indent="0">
              <a:buNone/>
            </a:pPr>
            <a:r>
              <a:rPr lang="en-US" i="1" dirty="0"/>
              <a:t>2. Negotiating, representing and managing mediatizing forces and their increasingly advanced and accessible communication technologies.</a:t>
            </a:r>
          </a:p>
          <a:p>
            <a:pPr marL="0" indent="0">
              <a:buNone/>
            </a:pPr>
            <a:r>
              <a:rPr lang="en-US" i="1" dirty="0"/>
              <a:t>3. Providing conflict mediation.</a:t>
            </a:r>
          </a:p>
          <a:p>
            <a:pPr marL="0" indent="0">
              <a:buNone/>
            </a:pPr>
            <a:r>
              <a:rPr lang="en-US" i="1" dirty="0"/>
              <a:t>4. Promoting city-to-city, cross-border cooperation.</a:t>
            </a:r>
          </a:p>
          <a:p>
            <a:pPr marL="0" indent="0">
              <a:buNone/>
            </a:pPr>
            <a:r>
              <a:rPr lang="en-US" i="1" dirty="0"/>
              <a:t>5. Integrating project CRDM&amp;E from the outset of project planning.</a:t>
            </a:r>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4</a:t>
            </a:fld>
            <a:endParaRPr lang="en-US"/>
          </a:p>
        </p:txBody>
      </p:sp>
    </p:spTree>
    <p:extLst>
      <p:ext uri="{BB962C8B-B14F-4D97-AF65-F5344CB8AC3E}">
        <p14:creationId xmlns:p14="http://schemas.microsoft.com/office/powerpoint/2010/main" val="30613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Power politics of all kinds -- in the struggle for </a:t>
            </a:r>
            <a:r>
              <a:rPr lang="en-US" sz="1200" b="1" i="1" kern="1200" dirty="0">
                <a:solidFill>
                  <a:schemeClr val="tx1"/>
                </a:solidFill>
                <a:effectLst/>
                <a:latin typeface="+mn-lt"/>
                <a:ea typeface="+mn-ea"/>
                <a:cs typeface="+mn-cs"/>
              </a:rPr>
              <a:t>racial equity and social justice</a:t>
            </a:r>
            <a:r>
              <a:rPr lang="en-US" sz="1200" i="1" kern="1200" dirty="0">
                <a:solidFill>
                  <a:schemeClr val="tx1"/>
                </a:solidFill>
                <a:effectLst/>
                <a:latin typeface="+mn-lt"/>
                <a:ea typeface="+mn-ea"/>
                <a:cs typeface="+mn-cs"/>
              </a:rPr>
              <a:t>, over </a:t>
            </a:r>
            <a:r>
              <a:rPr lang="en-US" sz="1200" b="1" i="1" kern="1200" dirty="0">
                <a:solidFill>
                  <a:schemeClr val="tx1"/>
                </a:solidFill>
                <a:effectLst/>
                <a:latin typeface="+mn-lt"/>
                <a:ea typeface="+mn-ea"/>
                <a:cs typeface="+mn-cs"/>
              </a:rPr>
              <a:t>identity</a:t>
            </a:r>
            <a:r>
              <a:rPr lang="en-US" sz="1200" i="1" kern="1200" dirty="0">
                <a:solidFill>
                  <a:schemeClr val="tx1"/>
                </a:solidFill>
                <a:effectLst/>
                <a:latin typeface="+mn-lt"/>
                <a:ea typeface="+mn-ea"/>
                <a:cs typeface="+mn-cs"/>
              </a:rPr>
              <a:t>, gender, national, tribal, water, trade rights – involve diverse stakeholders, requiring</a:t>
            </a:r>
            <a:r>
              <a:rPr lang="en-US" sz="1200" b="1" i="1" kern="1200" dirty="0">
                <a:solidFill>
                  <a:schemeClr val="tx1"/>
                </a:solidFill>
                <a:effectLst/>
                <a:latin typeface="+mn-lt"/>
                <a:ea typeface="+mn-ea"/>
                <a:cs typeface="+mn-cs"/>
              </a:rPr>
              <a:t> mediation </a:t>
            </a:r>
            <a:r>
              <a:rPr lang="en-US" sz="1200" i="1" kern="1200" dirty="0">
                <a:solidFill>
                  <a:schemeClr val="tx1"/>
                </a:solidFill>
                <a:effectLst/>
                <a:latin typeface="+mn-lt"/>
                <a:ea typeface="+mn-ea"/>
                <a:cs typeface="+mn-cs"/>
              </a:rPr>
              <a:t>in order to effect positive behavioral change. Public managers, including local to global diplomats, mediate relationships to build trust, cooperation, and strong partnerships, the organizing principle of the Office of Community Partnerships.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As a multi-stakeholder collaboration process, partnership can be a particularly credible and effective mediating process for administering services and projects involving diverse stakeholders and program implementers. Community partnerships and public-private partnerships , or P3s, offer broad opportunities for fostering mutual understanding and economic opportunity.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do we operationalize the contextual and process variables required to mediate these partnerships?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 the present dialogic, participatory approach to CRDM&amp;E, the contextual variables include the complexities of national and subnational diplomacy due to globalization, the rising power of diverse non-state actors, and the challenges in translating strategy to programs. Here, the programs are US-government-funded global partnerships and sister city partnerships, including the county’s twinning with </a:t>
            </a:r>
            <a:r>
              <a:rPr lang="en-US" sz="1200" i="1" kern="1200" dirty="0" err="1">
                <a:solidFill>
                  <a:schemeClr val="tx1"/>
                </a:solidFill>
                <a:effectLst/>
                <a:latin typeface="+mn-lt"/>
                <a:ea typeface="+mn-ea"/>
                <a:cs typeface="+mn-cs"/>
              </a:rPr>
              <a:t>Morazan</a:t>
            </a:r>
            <a:r>
              <a:rPr lang="en-US" sz="1200" i="1" kern="1200" dirty="0">
                <a:solidFill>
                  <a:schemeClr val="tx1"/>
                </a:solidFill>
                <a:effectLst/>
                <a:latin typeface="+mn-lt"/>
                <a:ea typeface="+mn-ea"/>
                <a:cs typeface="+mn-cs"/>
              </a:rPr>
              <a:t>, El Salvador.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Key public engagement processes for CRDM&amp;E in this context are cross-sector partnering, mediating and dialogic, participatory communication.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https://cdn.pixabay.com/photo/2012/12/14/11/36/virtual-identity-69996__480.jpg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https://pixabay.com/get/5ee4d74b4d55b108feda8460da29317e153cd9e6535571_1920.png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https://cdn.pixabay.com/photo/2015/11/03/08/54/network-1019778__480.jpg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https://pixabay.com/en/photos/?q=process&amp;pagi=2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dialogue signs is from USC so also probably 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https://cdn.pixabay.com/photo/2017/05/06/05/33/peace-2288958__480.jpg</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5</a:t>
            </a:fld>
            <a:endParaRPr lang="en-US"/>
          </a:p>
        </p:txBody>
      </p:sp>
    </p:spTree>
    <p:extLst>
      <p:ext uri="{BB962C8B-B14F-4D97-AF65-F5344CB8AC3E}">
        <p14:creationId xmlns:p14="http://schemas.microsoft.com/office/powerpoint/2010/main" val="164916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spc="15" dirty="0">
                <a:solidFill>
                  <a:srgbClr val="3C4043"/>
                </a:solidFill>
                <a:effectLst/>
                <a:latin typeface="Arial" panose="020B0604020202020204" pitchFamily="34" charset="0"/>
                <a:ea typeface="Calibri" panose="020F0502020204030204" pitchFamily="34" charset="0"/>
              </a:rPr>
              <a:t>My 2018 qualitative study of three cross-sector partnerships in public and citizen diplomacy, and subsequent research on mediating voluntary community organizations and government agencies and culturally responsive evaluation, measure the quality and impact of public engagement according to the 15 practices of participatory communication and eight methods of genuine dialogue. Methods include participant observation, interviews, and desk research. </a:t>
            </a:r>
            <a:r>
              <a:rPr lang="en-US" sz="1800" i="0" kern="1200" dirty="0">
                <a:solidFill>
                  <a:schemeClr val="tx1"/>
                </a:solidFill>
                <a:effectLst/>
                <a:latin typeface="+mn-lt"/>
                <a:ea typeface="+mn-ea"/>
                <a:cs typeface="+mn-cs"/>
              </a:rPr>
              <a:t>The three partnerships are: the International diaspora Engagement Alliance (</a:t>
            </a:r>
            <a:r>
              <a:rPr lang="en-US" sz="1800" i="0" kern="1200" dirty="0" err="1">
                <a:solidFill>
                  <a:schemeClr val="tx1"/>
                </a:solidFill>
                <a:effectLst/>
                <a:latin typeface="+mn-lt"/>
                <a:ea typeface="+mn-ea"/>
                <a:cs typeface="+mn-cs"/>
              </a:rPr>
              <a:t>IdEA</a:t>
            </a:r>
            <a:r>
              <a:rPr lang="en-US" sz="1800" i="0" kern="1200" dirty="0">
                <a:solidFill>
                  <a:schemeClr val="tx1"/>
                </a:solidFill>
                <a:effectLst/>
                <a:latin typeface="+mn-lt"/>
                <a:ea typeface="+mn-ea"/>
                <a:cs typeface="+mn-cs"/>
              </a:rPr>
              <a:t>) – funded by U.S. Department of State and Agency for International Development, with Calvert Impact Capital (formerly Calvert Foundation) as the managing partner from 2013 to 2016;  the Chicago-Kyiv Sister City partnership,  established in 1991; and the sister city between Montgomery County, Maryland, and the El Salvadoran state of Morazán, launched in 2011. The three meet the selection criteria of cross-sector relationship-building that include: demographically diverse, global publics – i.e., ethnic diasporas; significant contribution of resources from the public, nonprofit and private sectors; local-to-global public sector stakeholders; and program goals spanning education, culture, health, trade &amp; tourism, good governance and philanthropy</a:t>
            </a:r>
            <a:r>
              <a:rPr lang="en-US" sz="1800" i="1" kern="1200" dirty="0">
                <a:solidFill>
                  <a:schemeClr val="tx1"/>
                </a:solidFill>
                <a:effectLst/>
                <a:latin typeface="+mn-lt"/>
                <a:ea typeface="+mn-ea"/>
                <a:cs typeface="+mn-cs"/>
              </a:rPr>
              <a:t>.</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5" dirty="0">
                <a:solidFill>
                  <a:srgbClr val="3C4043"/>
                </a:solidFill>
                <a:effectLst/>
                <a:latin typeface="Arial" panose="020B0604020202020204" pitchFamily="34" charset="0"/>
                <a:ea typeface="Calibri" panose="020F0502020204030204" pitchFamily="34" charset="0"/>
              </a:rPr>
              <a:t>The t</a:t>
            </a:r>
            <a:r>
              <a:rPr lang="en-US" sz="1800" dirty="0"/>
              <a:t>hree cases feature public engagement with substantial voluntary nongovernmental stakeholder-participants, cultural diversity, space for participants to independently design, monitor, and evaluate their programs according to their interests, skills, and networks, and participant-led mediating of power imbalances in order to carry out their missions of cross-cultural awareness and cooperation. </a:t>
            </a:r>
            <a:endParaRPr lang="en-US" sz="1800" spc="15" dirty="0">
              <a:solidFill>
                <a:srgbClr val="3C4043"/>
              </a:solidFill>
              <a:effectLst/>
              <a:latin typeface="Arial" panose="020B0604020202020204" pitchFamily="34" charset="0"/>
              <a:ea typeface="Calibri" panose="020F0502020204030204" pitchFamily="34" charset="0"/>
            </a:endParaRPr>
          </a:p>
          <a:p>
            <a:endParaRPr lang="en-US" sz="1800" i="0" dirty="0"/>
          </a:p>
          <a:p>
            <a:r>
              <a:rPr lang="en-US" sz="1800" i="0" dirty="0"/>
              <a:t>Culturally responsive program design to address public problems starts with stakeholder mapping and surveying with an aim to develop a theory of change. In these partnerships, letters of agreement, reports, interviews, and stakeholder dialogue reflect broad visions as well as specific goals in each of the three cases. However, in no case was there an explicit theory of change. Instead, in this post hoc, non-experimental impact evaluation, I analyzed narrative patterns and themes in the context of the material results to ground a theory of change for each case. </a:t>
            </a:r>
          </a:p>
          <a:p>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http://www.diasporaalliance.org/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http://www.chicagosistercities.com/events/gala-banquet-for-the-25th-anniversaries-of-ukrainian-independence-and-the-sister-city-anniversary-between-chicago-and-kyiv/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http://s19499.pcdn.co/wp-content/uploads/2012/04/Salvadoran-Delegation-CRTW-Ep.106-04-27-12-e1423764710896.png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6</a:t>
            </a:fld>
            <a:endParaRPr lang="en-US"/>
          </a:p>
        </p:txBody>
      </p:sp>
    </p:spTree>
    <p:extLst>
      <p:ext uri="{BB962C8B-B14F-4D97-AF65-F5344CB8AC3E}">
        <p14:creationId xmlns:p14="http://schemas.microsoft.com/office/powerpoint/2010/main" val="302205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organizing theory of change underlying this participatory dialogue approach for relational messaging/communication and evaluating impact in citizen engagement, diplomacy and peacebuilding is two-fold. The first source of change is in opening up</a:t>
            </a:r>
            <a:r>
              <a:rPr lang="en-US" sz="1200" i="1" kern="1200" baseline="0" dirty="0">
                <a:solidFill>
                  <a:schemeClr val="tx1"/>
                </a:solidFill>
                <a:effectLst/>
                <a:latin typeface="+mn-lt"/>
                <a:ea typeface="+mn-ea"/>
                <a:cs typeface="+mn-cs"/>
              </a:rPr>
              <a:t> communication channels and dialogue</a:t>
            </a:r>
            <a:r>
              <a:rPr lang="en-US" sz="1200" i="1" kern="1200" dirty="0">
                <a:solidFill>
                  <a:schemeClr val="tx1"/>
                </a:solidFill>
                <a:effectLst/>
                <a:latin typeface="+mn-lt"/>
                <a:ea typeface="+mn-ea"/>
                <a:cs typeface="+mn-cs"/>
              </a:rPr>
              <a:t> by widening participation – thereby strengthening mutuality and credibility-by</a:t>
            </a:r>
            <a:r>
              <a:rPr lang="en-US" sz="1200" i="1" kern="1200" baseline="0" dirty="0">
                <a:solidFill>
                  <a:schemeClr val="tx1"/>
                </a:solidFill>
                <a:effectLst/>
                <a:latin typeface="+mn-lt"/>
                <a:ea typeface="+mn-ea"/>
                <a:cs typeface="+mn-cs"/>
              </a:rPr>
              <a:t> i</a:t>
            </a:r>
            <a:r>
              <a:rPr lang="en-US" sz="1200" i="1" kern="1200" dirty="0">
                <a:solidFill>
                  <a:schemeClr val="tx1"/>
                </a:solidFill>
                <a:effectLst/>
                <a:latin typeface="+mn-lt"/>
                <a:ea typeface="+mn-ea"/>
                <a:cs typeface="+mn-cs"/>
              </a:rPr>
              <a:t>ncluding diverse, affected stakeholders – known as “strategic publics.” Second,</a:t>
            </a:r>
            <a:r>
              <a:rPr lang="en-US" sz="1200" i="1" kern="1200" baseline="0" dirty="0">
                <a:solidFill>
                  <a:schemeClr val="tx1"/>
                </a:solidFill>
                <a:effectLst/>
                <a:latin typeface="+mn-lt"/>
                <a:ea typeface="+mn-ea"/>
                <a:cs typeface="+mn-cs"/>
              </a:rPr>
              <a:t> change happens when </a:t>
            </a:r>
            <a:r>
              <a:rPr lang="en-US" sz="1200" i="1" kern="1200" dirty="0">
                <a:solidFill>
                  <a:schemeClr val="tx1"/>
                </a:solidFill>
                <a:effectLst/>
                <a:latin typeface="+mn-lt"/>
                <a:ea typeface="+mn-ea"/>
                <a:cs typeface="+mn-cs"/>
              </a:rPr>
              <a:t>project</a:t>
            </a:r>
            <a:r>
              <a:rPr lang="en-US" sz="1200" i="1" kern="1200" baseline="0" dirty="0">
                <a:solidFill>
                  <a:schemeClr val="tx1"/>
                </a:solidFill>
                <a:effectLst/>
                <a:latin typeface="+mn-lt"/>
                <a:ea typeface="+mn-ea"/>
                <a:cs typeface="+mn-cs"/>
              </a:rPr>
              <a:t> partners</a:t>
            </a:r>
            <a:r>
              <a:rPr lang="en-US" sz="1200" i="1" kern="1200" dirty="0">
                <a:solidFill>
                  <a:schemeClr val="tx1"/>
                </a:solidFill>
                <a:effectLst/>
                <a:latin typeface="+mn-lt"/>
                <a:ea typeface="+mn-ea"/>
                <a:cs typeface="+mn-cs"/>
              </a:rPr>
              <a:t> measure both the quality of communication in relationship-building and the quantitative material results of the relationship-building and projects they undertake. The shorthand for this inclusive, strategic stakeholder participation in relationship-building and project CRDM&amp;E is “strategic engagement.”</a:t>
            </a:r>
            <a:r>
              <a:rPr lang="en-US" sz="1200" i="1" kern="1200" baseline="0" dirty="0">
                <a:solidFill>
                  <a:schemeClr val="tx1"/>
                </a:solidFill>
                <a:effectLst/>
                <a:latin typeface="+mn-lt"/>
                <a:ea typeface="+mn-ea"/>
                <a:cs typeface="+mn-cs"/>
              </a:rPr>
              <a:t> Because the approach stresses inclusive, participatory CRDM&amp;E, it stands to foster an organizational culture of research and evaluation in the participating organizations.</a:t>
            </a:r>
            <a:endParaRPr lang="en-US" dirty="0"/>
          </a:p>
          <a:p>
            <a:endParaRPr lang="en-US" i="1" dirty="0"/>
          </a:p>
          <a:p>
            <a:r>
              <a:rPr lang="en-US" i="1" dirty="0"/>
              <a:t>Letters of Agreement, reports, interviews, and stakeholder dialogue reflect broad visions as well as specific goals in each of the three cases. However, in no case did I find a stated theory of change. Instead, in this post hoc, non-experimental impact evaluation, I analyzed narrative patterns and themes in the context of the material results to ground a theory of change for each case. </a:t>
            </a:r>
          </a:p>
          <a:p>
            <a:endParaRPr lang="en-US" i="1" dirty="0"/>
          </a:p>
          <a:p>
            <a:r>
              <a:rPr lang="en-US" i="1" dirty="0"/>
              <a:t>Since this evaluation lacks random assignment of comparison (control) and treatment groups and pre-program measurement, there is only qualitative validation that the partnerships are responsible for the behavioral change and wider impacts theorized here.</a:t>
            </a:r>
          </a:p>
          <a:p>
            <a:endParaRPr lang="en-US" i="1" dirty="0"/>
          </a:p>
          <a:p>
            <a:r>
              <a:rPr lang="en-US" i="1" dirty="0"/>
              <a:t>These three theories of change clearly require further validation of cultural responsiveness to stakeholder needs and interests as well as long-term sustainability.</a:t>
            </a:r>
          </a:p>
          <a:p>
            <a:endParaRPr lang="en-US" i="1" dirty="0"/>
          </a:p>
          <a:p>
            <a:endParaRPr lang="en-US" i="1" dirty="0"/>
          </a:p>
        </p:txBody>
      </p:sp>
      <p:sp>
        <p:nvSpPr>
          <p:cNvPr id="4" name="Slide Number Placeholder 3"/>
          <p:cNvSpPr>
            <a:spLocks noGrp="1"/>
          </p:cNvSpPr>
          <p:nvPr>
            <p:ph type="sldNum" sz="quarter" idx="10"/>
          </p:nvPr>
        </p:nvSpPr>
        <p:spPr/>
        <p:txBody>
          <a:bodyPr/>
          <a:lstStyle/>
          <a:p>
            <a:fld id="{1640F1E6-070D-432B-888A-9B1FDAB9427C}" type="slidenum">
              <a:rPr lang="en-US" smtClean="0"/>
              <a:t>7</a:t>
            </a:fld>
            <a:endParaRPr lang="en-US"/>
          </a:p>
        </p:txBody>
      </p:sp>
    </p:spTree>
    <p:extLst>
      <p:ext uri="{BB962C8B-B14F-4D97-AF65-F5344CB8AC3E}">
        <p14:creationId xmlns:p14="http://schemas.microsoft.com/office/powerpoint/2010/main" val="216430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is a process view of the overall theory of change for mediating public engagement to improve messaging campaigns and delivery of other programs. The process moves</a:t>
            </a:r>
            <a:r>
              <a:rPr lang="en-US" i="1" baseline="0" dirty="0"/>
              <a:t> from inclusive stakeholder management and 15 dimensions of participatory communication to eight Genuine dialogue practices that build trust and confidence and consensus among stakeholders and more credible, sustainable programs. The next several slides provide some detail.</a:t>
            </a:r>
            <a:endParaRPr lang="en-US" i="1" dirty="0"/>
          </a:p>
        </p:txBody>
      </p:sp>
      <p:sp>
        <p:nvSpPr>
          <p:cNvPr id="4" name="Slide Number Placeholder 3"/>
          <p:cNvSpPr>
            <a:spLocks noGrp="1"/>
          </p:cNvSpPr>
          <p:nvPr>
            <p:ph type="sldNum" sz="quarter" idx="10"/>
          </p:nvPr>
        </p:nvSpPr>
        <p:spPr/>
        <p:txBody>
          <a:bodyPr/>
          <a:lstStyle/>
          <a:p>
            <a:fld id="{1640F1E6-070D-432B-888A-9B1FDAB9427C}" type="slidenum">
              <a:rPr lang="en-US" smtClean="0"/>
              <a:t>8</a:t>
            </a:fld>
            <a:endParaRPr lang="en-US"/>
          </a:p>
        </p:txBody>
      </p:sp>
    </p:spTree>
    <p:extLst>
      <p:ext uri="{BB962C8B-B14F-4D97-AF65-F5344CB8AC3E}">
        <p14:creationId xmlns:p14="http://schemas.microsoft.com/office/powerpoint/2010/main" val="76436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slide unpacks the monitoring and evaluation steps in the cycle. The quality of communication among partners and stakeholders in the three cases is measured with a rubric combining “genuine dialogue” and “participatory communication.”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Genuine dialogue connotes mutual, deliberative, “power-free” decision-making to navigate complicated local to global networks of communities with shared and divergent interests.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“Participatory communication” draws on stakeholder management and corporate social responsibility to aid in identifying with whom to engage strategically, as well as relationally.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Material results of </a:t>
            </a:r>
            <a:r>
              <a:rPr lang="en-US" sz="1200" i="1" kern="1200" dirty="0" err="1">
                <a:solidFill>
                  <a:schemeClr val="tx1"/>
                </a:solidFill>
                <a:effectLst/>
                <a:latin typeface="+mn-lt"/>
                <a:ea typeface="+mn-ea"/>
                <a:cs typeface="+mn-cs"/>
              </a:rPr>
              <a:t>IdEA</a:t>
            </a:r>
            <a:r>
              <a:rPr lang="en-US" sz="1200" i="1" kern="1200" dirty="0">
                <a:solidFill>
                  <a:schemeClr val="tx1"/>
                </a:solidFill>
                <a:effectLst/>
                <a:latin typeface="+mn-lt"/>
                <a:ea typeface="+mn-ea"/>
                <a:cs typeface="+mn-cs"/>
              </a:rPr>
              <a:t>, Chicago-Kyiv, and Montgomery County-Morazán are measured as outputs, outcomes and desired impacts generated through the dialogic, participatory communication and relationship-building in the partnerships.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Interviews, document and media analysis and participant observation were the key data gathering methods for measuring strategic engagement in these partnerships.</a:t>
            </a:r>
          </a:p>
          <a:p>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9</a:t>
            </a:fld>
            <a:endParaRPr lang="en-US"/>
          </a:p>
        </p:txBody>
      </p:sp>
    </p:spTree>
    <p:extLst>
      <p:ext uri="{BB962C8B-B14F-4D97-AF65-F5344CB8AC3E}">
        <p14:creationId xmlns:p14="http://schemas.microsoft.com/office/powerpoint/2010/main" val="9416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2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378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79125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2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57540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04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16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93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94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26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004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iasporaalliance.org/idea-infographic-2014-201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hicagosistercities.com/wp-content/uploads/2013/03/Kyiv-2013.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ivilstrategies.net/about/" TargetMode="External"/><Relationship Id="rId2" Type="http://schemas.openxmlformats.org/officeDocument/2006/relationships/hyperlink" Target="http://uscpublicdiplomacy.org/sites/uscpublicdiplomacy.org/files/useruploads/u39301/Many%20Voices,%20Many%20Hands%20Web-Ready%205.30.18.pdf" TargetMode="External"/><Relationship Id="rId1" Type="http://schemas.openxmlformats.org/officeDocument/2006/relationships/slideLayout" Target="../slideLayouts/slideLayout2.xml"/><Relationship Id="rId4" Type="http://schemas.openxmlformats.org/officeDocument/2006/relationships/hyperlink" Target="mailto:dtrent@civilstrategies.ne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6F77994-5649-4AE8-BE47-38EF11C4AD14}"/>
              </a:ext>
            </a:extLst>
          </p:cNvPr>
          <p:cNvSpPr>
            <a:spLocks noGrp="1"/>
          </p:cNvSpPr>
          <p:nvPr>
            <p:ph type="subTitle" idx="1"/>
          </p:nvPr>
        </p:nvSpPr>
        <p:spPr>
          <a:xfrm>
            <a:off x="1766181" y="4572001"/>
            <a:ext cx="3851518" cy="2315005"/>
          </a:xfrm>
        </p:spPr>
        <p:txBody>
          <a:bodyPr>
            <a:normAutofit/>
          </a:bodyPr>
          <a:lstStyle/>
          <a:p>
            <a:r>
              <a:rPr lang="en-US" dirty="0"/>
              <a:t>For: Montgomery County Office of Community Partnerships, 15 December 2020 </a:t>
            </a:r>
          </a:p>
          <a:p>
            <a:endParaRPr lang="en-US" dirty="0"/>
          </a:p>
          <a:p>
            <a:r>
              <a:rPr lang="en-US" dirty="0"/>
              <a:t>© 2020 Deborah L. Trent, Ph.D.</a:t>
            </a:r>
          </a:p>
          <a:p>
            <a:endParaRPr lang="en-US" dirty="0"/>
          </a:p>
        </p:txBody>
      </p:sp>
      <p:sp>
        <p:nvSpPr>
          <p:cNvPr id="10" name="Rectangle 9">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1C0ACC-E04F-4A28-9951-78D078745ACA}"/>
              </a:ext>
            </a:extLst>
          </p:cNvPr>
          <p:cNvPicPr>
            <a:picLocks noChangeAspect="1"/>
          </p:cNvPicPr>
          <p:nvPr/>
        </p:nvPicPr>
        <p:blipFill>
          <a:blip r:embed="rId3"/>
          <a:stretch>
            <a:fillRect/>
          </a:stretch>
        </p:blipFill>
        <p:spPr>
          <a:xfrm>
            <a:off x="8154085" y="4718237"/>
            <a:ext cx="2665230" cy="1750300"/>
          </a:xfrm>
          <a:prstGeom prst="rect">
            <a:avLst/>
          </a:prstGeom>
        </p:spPr>
      </p:pic>
      <p:sp>
        <p:nvSpPr>
          <p:cNvPr id="11" name="TextBox 10">
            <a:extLst>
              <a:ext uri="{FF2B5EF4-FFF2-40B4-BE49-F238E27FC236}">
                <a16:creationId xmlns:a16="http://schemas.microsoft.com/office/drawing/2014/main" id="{F8D6C0AD-C176-4B31-9A1F-B927DF2A72DD}"/>
              </a:ext>
            </a:extLst>
          </p:cNvPr>
          <p:cNvSpPr txBox="1"/>
          <p:nvPr/>
        </p:nvSpPr>
        <p:spPr>
          <a:xfrm>
            <a:off x="562709" y="915447"/>
            <a:ext cx="10621107"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effectLst/>
                <a:latin typeface="Calibri" panose="020F0502020204030204" pitchFamily="34" charset="0"/>
                <a:ea typeface="Calibri" panose="020F0502020204030204" pitchFamily="34" charset="0"/>
                <a:cs typeface="Arial" panose="020B0604020202020204" pitchFamily="34" charset="0"/>
              </a:rPr>
              <a:t>Widening Participatory Dialogue to Improve Public Engagement, Messaging and Program Impact</a:t>
            </a:r>
          </a:p>
        </p:txBody>
      </p:sp>
    </p:spTree>
    <p:extLst>
      <p:ext uri="{BB962C8B-B14F-4D97-AF65-F5344CB8AC3E}">
        <p14:creationId xmlns:p14="http://schemas.microsoft.com/office/powerpoint/2010/main" val="82570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ontent Placeholder 206">
            <a:extLst>
              <a:ext uri="{FF2B5EF4-FFF2-40B4-BE49-F238E27FC236}">
                <a16:creationId xmlns:a16="http://schemas.microsoft.com/office/drawing/2014/main" id="{7786AF9D-8E4F-4166-9FEA-0759C32F6151}"/>
              </a:ext>
            </a:extLst>
          </p:cNvPr>
          <p:cNvSpPr>
            <a:spLocks noGrp="1"/>
          </p:cNvSpPr>
          <p:nvPr>
            <p:ph sz="half" idx="1"/>
          </p:nvPr>
        </p:nvSpPr>
        <p:spPr>
          <a:xfrm>
            <a:off x="762575" y="-39688"/>
            <a:ext cx="4754880" cy="8175674"/>
          </a:xfrm>
        </p:spPr>
        <p:txBody>
          <a:bodyPr>
            <a:normAutofit fontScale="25000" lnSpcReduction="20000"/>
          </a:bodyPr>
          <a:lstStyle/>
          <a:p>
            <a:pPr marL="0" marR="0" algn="ctr">
              <a:lnSpc>
                <a:spcPct val="115000"/>
              </a:lnSpc>
              <a:spcBef>
                <a:spcPts val="0"/>
              </a:spcBef>
              <a:spcAft>
                <a:spcPts val="1000"/>
              </a:spcAft>
            </a:pPr>
            <a:r>
              <a:rPr lang="en-US" sz="8000" b="1" dirty="0">
                <a:effectLst/>
                <a:latin typeface="Calibri" panose="020F0502020204030204" pitchFamily="34" charset="0"/>
                <a:ea typeface="Calibri" panose="020F0502020204030204" pitchFamily="34" charset="0"/>
                <a:cs typeface="Times New Roman" panose="02020603050405020304" pitchFamily="18" charset="0"/>
              </a:rPr>
              <a:t>15 Participatory Communication Practices</a:t>
            </a:r>
            <a:r>
              <a:rPr lang="en-US" sz="6400" b="1" dirty="0">
                <a:effectLst/>
                <a:latin typeface="Calibri" panose="020F0502020204030204" pitchFamily="34" charset="0"/>
                <a:ea typeface="Calibri" panose="020F0502020204030204" pitchFamily="34" charset="0"/>
                <a:cs typeface="Times New Roman" panose="02020603050405020304" pitchFamily="18" charset="0"/>
              </a:rPr>
              <a:t>*</a:t>
            </a:r>
            <a:r>
              <a:rPr lang="en-US" sz="6400" dirty="0">
                <a:effectLst/>
              </a:rPr>
              <a:t> </a:t>
            </a:r>
          </a:p>
          <a:p>
            <a:pPr marL="0" marR="0" algn="ctr">
              <a:lnSpc>
                <a:spcPct val="115000"/>
              </a:lnSpc>
              <a:spcBef>
                <a:spcPts val="0"/>
              </a:spcBef>
              <a:spcAft>
                <a:spcPts val="1000"/>
              </a:spcAft>
            </a:pPr>
            <a:r>
              <a:rPr lang="en-US" sz="6800" dirty="0"/>
              <a:t>Listening Openly</a:t>
            </a:r>
          </a:p>
          <a:p>
            <a:pPr marL="0" marR="0" algn="ctr">
              <a:lnSpc>
                <a:spcPct val="115000"/>
              </a:lnSpc>
              <a:spcBef>
                <a:spcPts val="0"/>
              </a:spcBef>
              <a:spcAft>
                <a:spcPts val="1000"/>
              </a:spcAft>
            </a:pPr>
            <a:r>
              <a:rPr lang="en-US" sz="6800" dirty="0"/>
              <a:t>Expressing Voice</a:t>
            </a:r>
          </a:p>
          <a:p>
            <a:pPr marL="0" marR="0" algn="ctr">
              <a:lnSpc>
                <a:spcPct val="115000"/>
              </a:lnSpc>
              <a:spcBef>
                <a:spcPts val="0"/>
              </a:spcBef>
              <a:spcAft>
                <a:spcPts val="1000"/>
              </a:spcAft>
            </a:pPr>
            <a:r>
              <a:rPr lang="en-US" sz="6800" dirty="0"/>
              <a:t>Relating as Partners</a:t>
            </a:r>
          </a:p>
          <a:p>
            <a:pPr marL="0" marR="0" algn="ctr">
              <a:lnSpc>
                <a:spcPct val="115000"/>
              </a:lnSpc>
              <a:spcBef>
                <a:spcPts val="0"/>
              </a:spcBef>
              <a:spcAft>
                <a:spcPts val="1000"/>
              </a:spcAft>
            </a:pPr>
            <a:r>
              <a:rPr lang="en-US" sz="6800" dirty="0"/>
              <a:t>Forming Multiple Information Channels</a:t>
            </a:r>
          </a:p>
          <a:p>
            <a:pPr marL="0" marR="0" algn="ctr">
              <a:lnSpc>
                <a:spcPct val="115000"/>
              </a:lnSpc>
              <a:spcBef>
                <a:spcPts val="0"/>
              </a:spcBef>
              <a:spcAft>
                <a:spcPts val="1000"/>
              </a:spcAft>
            </a:pPr>
            <a:r>
              <a:rPr lang="en-US" sz="6800" dirty="0"/>
              <a:t>Jointly Strategizing, Implementing, Evaluating</a:t>
            </a:r>
          </a:p>
          <a:p>
            <a:pPr marL="0" marR="0" algn="ctr">
              <a:lnSpc>
                <a:spcPct val="115000"/>
              </a:lnSpc>
              <a:spcBef>
                <a:spcPts val="0"/>
              </a:spcBef>
              <a:spcAft>
                <a:spcPts val="1000"/>
              </a:spcAft>
            </a:pPr>
            <a:r>
              <a:rPr lang="en-US" sz="6800" dirty="0"/>
              <a:t>Increasing Horizontal Dialogue</a:t>
            </a:r>
          </a:p>
          <a:p>
            <a:pPr marL="0" marR="0" algn="ctr">
              <a:lnSpc>
                <a:spcPct val="115000"/>
              </a:lnSpc>
              <a:spcBef>
                <a:spcPts val="0"/>
              </a:spcBef>
              <a:spcAft>
                <a:spcPts val="1000"/>
              </a:spcAft>
            </a:pPr>
            <a:r>
              <a:rPr lang="en-US" sz="6800" dirty="0"/>
              <a:t>Prioritizing Process</a:t>
            </a:r>
          </a:p>
          <a:p>
            <a:pPr marL="0" marR="0" algn="ctr">
              <a:lnSpc>
                <a:spcPct val="115000"/>
              </a:lnSpc>
              <a:spcBef>
                <a:spcPts val="0"/>
              </a:spcBef>
              <a:spcAft>
                <a:spcPts val="1000"/>
              </a:spcAft>
            </a:pPr>
            <a:r>
              <a:rPr lang="en-US" sz="6800" dirty="0"/>
              <a:t>Designing Messages Together</a:t>
            </a:r>
          </a:p>
          <a:p>
            <a:pPr marL="0" marR="0" algn="ctr">
              <a:lnSpc>
                <a:spcPct val="115000"/>
              </a:lnSpc>
              <a:spcBef>
                <a:spcPts val="0"/>
              </a:spcBef>
              <a:spcAft>
                <a:spcPts val="1000"/>
              </a:spcAft>
            </a:pPr>
            <a:r>
              <a:rPr lang="en-US" sz="6800" dirty="0"/>
              <a:t>Raising Consciousness</a:t>
            </a:r>
          </a:p>
          <a:p>
            <a:pPr marL="0" marR="0" algn="ctr">
              <a:lnSpc>
                <a:spcPct val="115000"/>
              </a:lnSpc>
              <a:spcBef>
                <a:spcPts val="0"/>
              </a:spcBef>
              <a:spcAft>
                <a:spcPts val="1000"/>
              </a:spcAft>
            </a:pPr>
            <a:r>
              <a:rPr lang="en-US" sz="6800" dirty="0"/>
              <a:t>Activating Informal/Formal Networks</a:t>
            </a:r>
          </a:p>
          <a:p>
            <a:pPr marL="0" marR="0" algn="ctr">
              <a:lnSpc>
                <a:spcPct val="115000"/>
              </a:lnSpc>
              <a:spcBef>
                <a:spcPts val="0"/>
              </a:spcBef>
              <a:spcAft>
                <a:spcPts val="1000"/>
              </a:spcAft>
            </a:pPr>
            <a:r>
              <a:rPr lang="en-US" sz="6800" dirty="0"/>
              <a:t>Contextualizing Policy Problems</a:t>
            </a:r>
          </a:p>
          <a:p>
            <a:pPr marL="0" marR="0" algn="ctr">
              <a:lnSpc>
                <a:spcPct val="115000"/>
              </a:lnSpc>
              <a:spcBef>
                <a:spcPts val="0"/>
              </a:spcBef>
              <a:spcAft>
                <a:spcPts val="1000"/>
              </a:spcAft>
            </a:pPr>
            <a:r>
              <a:rPr lang="en-US" sz="6800" dirty="0"/>
              <a:t>Fostering Inclusiveness, Continuity, Diversity</a:t>
            </a:r>
          </a:p>
          <a:p>
            <a:pPr marL="0" marR="0" algn="ctr">
              <a:lnSpc>
                <a:spcPct val="115000"/>
              </a:lnSpc>
              <a:spcBef>
                <a:spcPts val="0"/>
              </a:spcBef>
              <a:spcAft>
                <a:spcPts val="1000"/>
              </a:spcAft>
            </a:pPr>
            <a:r>
              <a:rPr lang="en-US" sz="6800" dirty="0"/>
              <a:t>Encouraging Ownership</a:t>
            </a:r>
          </a:p>
          <a:p>
            <a:pPr marL="0" marR="0" algn="ctr">
              <a:lnSpc>
                <a:spcPct val="115000"/>
              </a:lnSpc>
              <a:spcBef>
                <a:spcPts val="0"/>
              </a:spcBef>
              <a:spcAft>
                <a:spcPts val="1000"/>
              </a:spcAft>
            </a:pPr>
            <a:r>
              <a:rPr lang="en-US" sz="6800" dirty="0"/>
              <a:t>Deliberating to Understand and Motivate</a:t>
            </a:r>
          </a:p>
          <a:p>
            <a:pPr marL="0" marR="0" algn="ctr">
              <a:lnSpc>
                <a:spcPct val="115000"/>
              </a:lnSpc>
              <a:spcBef>
                <a:spcPts val="0"/>
              </a:spcBef>
              <a:spcAft>
                <a:spcPts val="1000"/>
              </a:spcAft>
            </a:pPr>
            <a:r>
              <a:rPr lang="en-US" sz="6800" dirty="0"/>
              <a:t>Experimenting to Transform and Sustain</a:t>
            </a:r>
          </a:p>
          <a:p>
            <a:pPr marL="0" marR="0" algn="ctr">
              <a:lnSpc>
                <a:spcPct val="115000"/>
              </a:lnSpc>
              <a:spcBef>
                <a:spcPts val="0"/>
              </a:spcBef>
              <a:spcAft>
                <a:spcPts val="1000"/>
              </a:spcAft>
            </a:pPr>
            <a:r>
              <a:rPr lang="en-US" sz="6400" dirty="0"/>
              <a:t>____________________________________________</a:t>
            </a:r>
          </a:p>
          <a:p>
            <a:pPr marL="0" indent="0">
              <a:lnSpc>
                <a:spcPct val="115000"/>
              </a:lnSpc>
              <a:spcBef>
                <a:spcPts val="0"/>
              </a:spcBef>
              <a:spcAft>
                <a:spcPts val="1000"/>
              </a:spcAft>
              <a:buNone/>
            </a:pPr>
            <a:r>
              <a:rPr lang="en-US" sz="4800" dirty="0"/>
              <a:t>*</a:t>
            </a:r>
            <a:r>
              <a:rPr lang="en-US" sz="4800" dirty="0" err="1">
                <a:effectLst/>
                <a:latin typeface="Calibri" panose="020F0502020204030204" pitchFamily="34" charset="0"/>
                <a:ea typeface="Calibri" panose="020F0502020204030204" pitchFamily="34" charset="0"/>
              </a:rPr>
              <a:t>Dagron</a:t>
            </a:r>
            <a:r>
              <a:rPr lang="en-US" sz="4800" dirty="0">
                <a:effectLst/>
                <a:latin typeface="Calibri" panose="020F0502020204030204" pitchFamily="34" charset="0"/>
                <a:ea typeface="Calibri" panose="020F0502020204030204" pitchFamily="34" charset="0"/>
              </a:rPr>
              <a:t>, 2001; </a:t>
            </a:r>
            <a:r>
              <a:rPr lang="en-US" sz="4800" dirty="0" err="1">
                <a:effectLst/>
                <a:latin typeface="Calibri" panose="020F0502020204030204" pitchFamily="34" charset="0"/>
                <a:ea typeface="Calibri" panose="020F0502020204030204" pitchFamily="34" charset="0"/>
              </a:rPr>
              <a:t>Zaharna</a:t>
            </a:r>
            <a:r>
              <a:rPr lang="en-US" sz="4800" dirty="0">
                <a:effectLst/>
                <a:latin typeface="Calibri" panose="020F0502020204030204" pitchFamily="34" charset="0"/>
                <a:ea typeface="Calibri" panose="020F0502020204030204" pitchFamily="34" charset="0"/>
              </a:rPr>
              <a:t>, 2010; Quick &amp; Feldman, 2011; </a:t>
            </a:r>
            <a:r>
              <a:rPr lang="en-US" sz="4800" dirty="0" err="1">
                <a:effectLst/>
                <a:latin typeface="Calibri" panose="020F0502020204030204" pitchFamily="34" charset="0"/>
                <a:ea typeface="Calibri" panose="020F0502020204030204" pitchFamily="34" charset="0"/>
              </a:rPr>
              <a:t>Waisbord</a:t>
            </a:r>
            <a:r>
              <a:rPr lang="en-US" sz="4800" dirty="0">
                <a:effectLst/>
                <a:latin typeface="Calibri" panose="020F0502020204030204" pitchFamily="34" charset="0"/>
                <a:ea typeface="Calibri" panose="020F0502020204030204" pitchFamily="34" charset="0"/>
              </a:rPr>
              <a:t>, 2014, 2015; </a:t>
            </a:r>
            <a:r>
              <a:rPr lang="en-US" sz="4800" dirty="0" err="1">
                <a:effectLst/>
                <a:latin typeface="Calibri" panose="020F0502020204030204" pitchFamily="34" charset="0"/>
                <a:ea typeface="Calibri" panose="020F0502020204030204" pitchFamily="34" charset="0"/>
              </a:rPr>
              <a:t>Pamment</a:t>
            </a:r>
            <a:r>
              <a:rPr lang="en-US" sz="4800" dirty="0">
                <a:effectLst/>
                <a:latin typeface="Calibri" panose="020F0502020204030204" pitchFamily="34" charset="0"/>
                <a:ea typeface="Calibri" panose="020F0502020204030204" pitchFamily="34" charset="0"/>
              </a:rPr>
              <a:t>, 2016; Trent, 2018</a:t>
            </a:r>
            <a:endParaRPr lang="en-US" sz="4800" dirty="0"/>
          </a:p>
        </p:txBody>
      </p:sp>
      <p:sp>
        <p:nvSpPr>
          <p:cNvPr id="208" name="Content Placeholder 207">
            <a:extLst>
              <a:ext uri="{FF2B5EF4-FFF2-40B4-BE49-F238E27FC236}">
                <a16:creationId xmlns:a16="http://schemas.microsoft.com/office/drawing/2014/main" id="{F0D93F79-3FD5-4F73-923F-AA425F156D40}"/>
              </a:ext>
            </a:extLst>
          </p:cNvPr>
          <p:cNvSpPr>
            <a:spLocks noGrp="1"/>
          </p:cNvSpPr>
          <p:nvPr>
            <p:ph sz="half" idx="2"/>
          </p:nvPr>
        </p:nvSpPr>
        <p:spPr>
          <a:xfrm>
            <a:off x="6674546" y="462012"/>
            <a:ext cx="4040778" cy="5804034"/>
          </a:xfrm>
        </p:spPr>
        <p:txBody>
          <a:bodyPr>
            <a:normAutofit fontScale="25000" lnSpcReduction="20000"/>
          </a:bodyPr>
          <a:lstStyle/>
          <a:p>
            <a:pPr marL="0" marR="0" algn="ctr">
              <a:lnSpc>
                <a:spcPct val="115000"/>
              </a:lnSpc>
              <a:spcBef>
                <a:spcPts val="0"/>
              </a:spcBef>
              <a:spcAft>
                <a:spcPts val="1000"/>
              </a:spcAft>
            </a:pPr>
            <a:r>
              <a:rPr lang="en-US" sz="8000" b="1" dirty="0">
                <a:effectLst/>
                <a:latin typeface="Calibri" panose="020F0502020204030204" pitchFamily="34" charset="0"/>
                <a:ea typeface="Calibri" panose="020F0502020204030204" pitchFamily="34" charset="0"/>
                <a:cs typeface="Times New Roman" panose="02020603050405020304" pitchFamily="18" charset="0"/>
              </a:rPr>
              <a:t>8 Genuine Dialogue Practices*</a:t>
            </a:r>
            <a:r>
              <a:rPr lang="en-US" sz="8000" dirty="0">
                <a:effectLst/>
              </a:rPr>
              <a:t> </a:t>
            </a:r>
          </a:p>
          <a:p>
            <a:pPr marL="0" marR="0" algn="ctr">
              <a:lnSpc>
                <a:spcPct val="115000"/>
              </a:lnSpc>
              <a:spcBef>
                <a:spcPts val="0"/>
              </a:spcBef>
              <a:spcAft>
                <a:spcPts val="1000"/>
              </a:spcAft>
            </a:pPr>
            <a:r>
              <a:rPr lang="en-US" sz="11200" dirty="0"/>
              <a:t>Mutuality</a:t>
            </a:r>
          </a:p>
          <a:p>
            <a:pPr marL="0" marR="0" algn="ctr">
              <a:lnSpc>
                <a:spcPct val="115000"/>
              </a:lnSpc>
              <a:spcBef>
                <a:spcPts val="0"/>
              </a:spcBef>
              <a:spcAft>
                <a:spcPts val="1000"/>
              </a:spcAft>
            </a:pPr>
            <a:r>
              <a:rPr lang="en-US" sz="11200" dirty="0"/>
              <a:t>Presence</a:t>
            </a:r>
          </a:p>
          <a:p>
            <a:pPr marL="0" marR="0" algn="ctr">
              <a:lnSpc>
                <a:spcPct val="115000"/>
              </a:lnSpc>
              <a:spcBef>
                <a:spcPts val="0"/>
              </a:spcBef>
              <a:spcAft>
                <a:spcPts val="1000"/>
              </a:spcAft>
            </a:pPr>
            <a:r>
              <a:rPr lang="en-US" sz="11200" dirty="0"/>
              <a:t>Commitment</a:t>
            </a:r>
          </a:p>
          <a:p>
            <a:pPr marL="0" marR="0" algn="ctr">
              <a:lnSpc>
                <a:spcPct val="115000"/>
              </a:lnSpc>
              <a:spcBef>
                <a:spcPts val="0"/>
              </a:spcBef>
              <a:spcAft>
                <a:spcPts val="1000"/>
              </a:spcAft>
            </a:pPr>
            <a:r>
              <a:rPr lang="en-US" sz="11200" dirty="0"/>
              <a:t>Authenticity</a:t>
            </a:r>
          </a:p>
          <a:p>
            <a:pPr marL="0" marR="0" algn="ctr">
              <a:lnSpc>
                <a:spcPct val="115000"/>
              </a:lnSpc>
              <a:spcBef>
                <a:spcPts val="0"/>
              </a:spcBef>
              <a:spcAft>
                <a:spcPts val="1000"/>
              </a:spcAft>
            </a:pPr>
            <a:r>
              <a:rPr lang="en-US" sz="11200" dirty="0"/>
              <a:t>Trust</a:t>
            </a:r>
          </a:p>
          <a:p>
            <a:pPr marL="0" marR="0" algn="ctr">
              <a:lnSpc>
                <a:spcPct val="115000"/>
              </a:lnSpc>
              <a:spcBef>
                <a:spcPts val="0"/>
              </a:spcBef>
              <a:spcAft>
                <a:spcPts val="1000"/>
              </a:spcAft>
            </a:pPr>
            <a:r>
              <a:rPr lang="en-US" sz="11200" dirty="0"/>
              <a:t>Respect</a:t>
            </a:r>
          </a:p>
          <a:p>
            <a:pPr marL="0" marR="0" algn="ctr">
              <a:lnSpc>
                <a:spcPct val="115000"/>
              </a:lnSpc>
              <a:spcBef>
                <a:spcPts val="0"/>
              </a:spcBef>
              <a:spcAft>
                <a:spcPts val="1000"/>
              </a:spcAft>
            </a:pPr>
            <a:r>
              <a:rPr lang="en-US" sz="11200" dirty="0"/>
              <a:t>Collaboration</a:t>
            </a:r>
          </a:p>
          <a:p>
            <a:pPr marL="0" marR="0" algn="ctr">
              <a:lnSpc>
                <a:spcPct val="115000"/>
              </a:lnSpc>
              <a:spcBef>
                <a:spcPts val="0"/>
              </a:spcBef>
              <a:spcAft>
                <a:spcPts val="1000"/>
              </a:spcAft>
            </a:pPr>
            <a:r>
              <a:rPr lang="en-US" sz="11200" dirty="0"/>
              <a:t>Risk</a:t>
            </a:r>
          </a:p>
          <a:p>
            <a:pPr marL="0" marR="0" algn="ctr">
              <a:lnSpc>
                <a:spcPct val="115000"/>
              </a:lnSpc>
              <a:spcBef>
                <a:spcPts val="0"/>
              </a:spcBef>
              <a:spcAft>
                <a:spcPts val="1000"/>
              </a:spcAft>
            </a:pPr>
            <a:r>
              <a:rPr lang="en-US" sz="4800" dirty="0"/>
              <a:t>____________________________________________</a:t>
            </a:r>
          </a:p>
          <a:p>
            <a:pPr marL="0" marR="0" indent="0">
              <a:lnSpc>
                <a:spcPct val="115000"/>
              </a:lnSpc>
              <a:spcBef>
                <a:spcPts val="0"/>
              </a:spcBef>
              <a:spcAft>
                <a:spcPts val="1000"/>
              </a:spcAft>
              <a:buNone/>
            </a:pPr>
            <a:r>
              <a:rPr lang="en-US" sz="4800" dirty="0">
                <a:latin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Fitzpatrick, 2011; Trent, 2018</a:t>
            </a:r>
            <a:endParaRPr lang="en-US" sz="8000" dirty="0">
              <a:latin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227106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4" descr="A screenshot of a cell phone&#10;&#10;Description generated with very high confidence">
            <a:extLst>
              <a:ext uri="{FF2B5EF4-FFF2-40B4-BE49-F238E27FC236}">
                <a16:creationId xmlns:a16="http://schemas.microsoft.com/office/drawing/2014/main" id="{B72B82A1-836E-479E-9E20-B63AA8032C22}"/>
              </a:ext>
            </a:extLst>
          </p:cNvPr>
          <p:cNvPicPr>
            <a:picLocks noGrp="1" noChangeAspect="1"/>
          </p:cNvPicPr>
          <p:nvPr>
            <p:ph idx="1"/>
          </p:nvPr>
        </p:nvPicPr>
        <p:blipFill>
          <a:blip r:embed="rId3"/>
          <a:stretch>
            <a:fillRect/>
          </a:stretch>
        </p:blipFill>
        <p:spPr>
          <a:xfrm>
            <a:off x="1399821" y="744218"/>
            <a:ext cx="9460089" cy="5430803"/>
          </a:xfrm>
        </p:spPr>
      </p:pic>
      <p:sp>
        <p:nvSpPr>
          <p:cNvPr id="3" name="Rectangle 2">
            <a:extLst>
              <a:ext uri="{FF2B5EF4-FFF2-40B4-BE49-F238E27FC236}">
                <a16:creationId xmlns:a16="http://schemas.microsoft.com/office/drawing/2014/main" id="{768E4765-463D-412D-BF3C-8E8CA725C936}"/>
              </a:ext>
            </a:extLst>
          </p:cNvPr>
          <p:cNvSpPr/>
          <p:nvPr/>
        </p:nvSpPr>
        <p:spPr>
          <a:xfrm>
            <a:off x="10859909" y="5553643"/>
            <a:ext cx="941229" cy="646331"/>
          </a:xfrm>
          <a:prstGeom prst="rect">
            <a:avLst/>
          </a:prstGeom>
        </p:spPr>
        <p:txBody>
          <a:bodyPr wrap="square">
            <a:spAutoFit/>
          </a:bodyPr>
          <a:lstStyle/>
          <a:p>
            <a:r>
              <a:rPr lang="en-US" sz="1200" dirty="0"/>
              <a:t> 10 (table continued on next slide)</a:t>
            </a:r>
          </a:p>
        </p:txBody>
      </p:sp>
    </p:spTree>
    <p:extLst>
      <p:ext uri="{BB962C8B-B14F-4D97-AF65-F5344CB8AC3E}">
        <p14:creationId xmlns:p14="http://schemas.microsoft.com/office/powerpoint/2010/main" val="241126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B49E83C1-CA49-418C-A178-A4071E76F479}"/>
              </a:ext>
            </a:extLst>
          </p:cNvPr>
          <p:cNvPicPr>
            <a:picLocks noGrp="1" noChangeAspect="1"/>
          </p:cNvPicPr>
          <p:nvPr>
            <p:ph idx="1"/>
          </p:nvPr>
        </p:nvPicPr>
        <p:blipFill>
          <a:blip r:embed="rId3"/>
          <a:stretch>
            <a:fillRect/>
          </a:stretch>
        </p:blipFill>
        <p:spPr>
          <a:xfrm>
            <a:off x="1493547" y="611488"/>
            <a:ext cx="9460088" cy="5635024"/>
          </a:xfrm>
        </p:spPr>
      </p:pic>
      <p:sp>
        <p:nvSpPr>
          <p:cNvPr id="3" name="Rectangle 2">
            <a:extLst>
              <a:ext uri="{FF2B5EF4-FFF2-40B4-BE49-F238E27FC236}">
                <a16:creationId xmlns:a16="http://schemas.microsoft.com/office/drawing/2014/main" id="{1CC73FEE-9E72-4C00-ACB9-17F98D3B2898}"/>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12</a:t>
            </a:fld>
            <a:endParaRPr lang="en-US" dirty="0"/>
          </a:p>
        </p:txBody>
      </p:sp>
    </p:spTree>
    <p:extLst>
      <p:ext uri="{BB962C8B-B14F-4D97-AF65-F5344CB8AC3E}">
        <p14:creationId xmlns:p14="http://schemas.microsoft.com/office/powerpoint/2010/main" val="221464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2DFDB285-28E6-48C4-82A3-0885618F9734}"/>
              </a:ext>
            </a:extLst>
          </p:cNvPr>
          <p:cNvGraphicFramePr>
            <a:graphicFrameLocks noGrp="1"/>
          </p:cNvGraphicFramePr>
          <p:nvPr>
            <p:extLst>
              <p:ext uri="{D42A27DB-BD31-4B8C-83A1-F6EECF244321}">
                <p14:modId xmlns:p14="http://schemas.microsoft.com/office/powerpoint/2010/main" val="1923246589"/>
              </p:ext>
            </p:extLst>
          </p:nvPr>
        </p:nvGraphicFramePr>
        <p:xfrm>
          <a:off x="643467" y="786213"/>
          <a:ext cx="10905068" cy="5315484"/>
        </p:xfrm>
        <a:graphic>
          <a:graphicData uri="http://schemas.openxmlformats.org/drawingml/2006/table">
            <a:tbl>
              <a:tblPr bandRow="1"/>
              <a:tblGrid>
                <a:gridCol w="2265708">
                  <a:extLst>
                    <a:ext uri="{9D8B030D-6E8A-4147-A177-3AD203B41FA5}">
                      <a16:colId xmlns:a16="http://schemas.microsoft.com/office/drawing/2014/main" val="283839522"/>
                    </a:ext>
                  </a:extLst>
                </a:gridCol>
                <a:gridCol w="3109306">
                  <a:extLst>
                    <a:ext uri="{9D8B030D-6E8A-4147-A177-3AD203B41FA5}">
                      <a16:colId xmlns:a16="http://schemas.microsoft.com/office/drawing/2014/main" val="1185422656"/>
                    </a:ext>
                  </a:extLst>
                </a:gridCol>
                <a:gridCol w="2238348">
                  <a:extLst>
                    <a:ext uri="{9D8B030D-6E8A-4147-A177-3AD203B41FA5}">
                      <a16:colId xmlns:a16="http://schemas.microsoft.com/office/drawing/2014/main" val="2626897787"/>
                    </a:ext>
                  </a:extLst>
                </a:gridCol>
                <a:gridCol w="3291706">
                  <a:extLst>
                    <a:ext uri="{9D8B030D-6E8A-4147-A177-3AD203B41FA5}">
                      <a16:colId xmlns:a16="http://schemas.microsoft.com/office/drawing/2014/main" val="611177360"/>
                    </a:ext>
                  </a:extLst>
                </a:gridCol>
              </a:tblGrid>
              <a:tr h="761801">
                <a:tc gridSpan="4">
                  <a:txBody>
                    <a:bodyPr/>
                    <a:lstStyle/>
                    <a:p>
                      <a:pPr marL="0" marR="0" algn="ctr" fontAlgn="t">
                        <a:lnSpc>
                          <a:spcPct val="115000"/>
                        </a:lnSpc>
                        <a:spcBef>
                          <a:spcPts val="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b="0" i="0" u="none" strike="noStrike" dirty="0">
                        <a:effectLst/>
                        <a:latin typeface="Arial" panose="020B0604020202020204" pitchFamily="34" charset="0"/>
                      </a:endParaRPr>
                    </a:p>
                    <a:p>
                      <a:pPr marL="0" marR="0" algn="ctr" fontAlgn="t">
                        <a:lnSpc>
                          <a:spcPct val="115000"/>
                        </a:lnSpc>
                        <a:spcBef>
                          <a:spcPts val="0"/>
                        </a:spcBef>
                        <a:spcAft>
                          <a:spcPts val="1000"/>
                        </a:spcAft>
                      </a:pPr>
                      <a:r>
                        <a:rPr lang="en-US" sz="11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SELECTED FINDINGS: INTERNATIONAL diaspora Engagement Alliance (</a:t>
                      </a:r>
                      <a:r>
                        <a:rPr lang="en-US" sz="1100" b="0"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IdEA</a:t>
                      </a:r>
                      <a:r>
                        <a:rPr lang="en-US" sz="11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700" b="0" i="0" u="none" strike="noStrike" dirty="0">
                        <a:effectLst/>
                        <a:latin typeface="Arial" panose="020B0604020202020204" pitchFamily="34" charset="0"/>
                      </a:endParaRPr>
                    </a:p>
                  </a:txBody>
                  <a:tcPr marL="87552" marR="87552" marT="43776" marB="43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6106818"/>
                  </a:ext>
                </a:extLst>
              </a:tr>
              <a:tr h="284090">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Pillars and Goals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Outputs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Outcomes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Impacts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295425"/>
                  </a:ext>
                </a:extLst>
              </a:tr>
              <a:tr h="1839513">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Pillars: </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Investment &amp; Entrepreneurship</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Philanthropy</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Volunteerism </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Innovation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More than 200 conferences, forums, and events, including 160 during Global Diaspora Week in 2014 and 2015.</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Capacity-building across sectors.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Increased diaspora engagement in investment &amp; entrepreneurship, philanthropy, volunteerism, and sustainable development in heritage countries.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007772"/>
                  </a:ext>
                </a:extLst>
              </a:tr>
              <a:tr h="1076691">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Expand diaspora engagement in development and diplomacy </a:t>
                      </a:r>
                      <a:endParaRPr lang="en-US" sz="1700" b="0" i="0" u="none" strike="noStrike">
                        <a:effectLst/>
                        <a:latin typeface="Arial" panose="020B0604020202020204" pitchFamily="34" charset="0"/>
                      </a:endParaRPr>
                    </a:p>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Networking virtually and in person to connect and collaborate.</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Promotion of corporate social responsibility among private sector partners.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Strengthened diaspora community-building and capacity to build bridges across generations, cultures, ethnicities, and nationalities.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9419"/>
                  </a:ext>
                </a:extLst>
              </a:tr>
              <a:tr h="971885">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Build skills and reputation of diaspora organizations as agents of cross-cultural understanding and socioeconomic development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37 partnerships to design and conduct capacity-building training webinars on organizational strategy, fundraising, management of social media and volunteers, and other topics.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Empowerment of diasporas through training, networking, access to public speaking opportunities.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Larger role for nonprofit and private sectors and P3s for integrating diplomacy and development.</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17988"/>
                  </a:ext>
                </a:extLst>
              </a:tr>
              <a:tr h="381504">
                <a:tc gridSpan="4">
                  <a:txBody>
                    <a:bodyPr/>
                    <a:lstStyle/>
                    <a:p>
                      <a:pPr marL="0" marR="0" algn="l" fontAlgn="t">
                        <a:lnSpc>
                          <a:spcPct val="115000"/>
                        </a:lnSpc>
                        <a:spcBef>
                          <a:spcPts val="120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Sources: </a:t>
                      </a:r>
                      <a:r>
                        <a:rPr lang="en-US" sz="1000" b="0" i="0" u="sng"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http://www.diasporaalliance.org/idea-infographic-2014-2016/</a:t>
                      </a:r>
                      <a:r>
                        <a:rPr lang="en-US" sz="1000" b="0" i="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interviews, </a:t>
                      </a:r>
                      <a:r>
                        <a:rPr lang="en-US" sz="10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IdEA</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 Impact Report (August, 2016).</a:t>
                      </a:r>
                      <a:endParaRPr lang="en-US" sz="1700" b="0" i="0" u="none" strike="noStrike" dirty="0">
                        <a:effectLst/>
                        <a:latin typeface="Arial" panose="020B0604020202020204" pitchFamily="34" charset="0"/>
                      </a:endParaRPr>
                    </a:p>
                  </a:txBody>
                  <a:tcPr marL="87552" marR="87552" marT="43776" marB="43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2130742"/>
                  </a:ext>
                </a:extLst>
              </a:tr>
            </a:tbl>
          </a:graphicData>
        </a:graphic>
      </p:graphicFrame>
    </p:spTree>
    <p:extLst>
      <p:ext uri="{BB962C8B-B14F-4D97-AF65-F5344CB8AC3E}">
        <p14:creationId xmlns:p14="http://schemas.microsoft.com/office/powerpoint/2010/main" val="428104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2B77F8-E211-4210-9A9F-4BDAB96D7BA3}"/>
              </a:ext>
            </a:extLst>
          </p:cNvPr>
          <p:cNvGraphicFramePr>
            <a:graphicFrameLocks noGrp="1"/>
          </p:cNvGraphicFramePr>
          <p:nvPr>
            <p:extLst>
              <p:ext uri="{D42A27DB-BD31-4B8C-83A1-F6EECF244321}">
                <p14:modId xmlns:p14="http://schemas.microsoft.com/office/powerpoint/2010/main" val="1188666305"/>
              </p:ext>
            </p:extLst>
          </p:nvPr>
        </p:nvGraphicFramePr>
        <p:xfrm>
          <a:off x="500513" y="-128953"/>
          <a:ext cx="11328934" cy="6915687"/>
        </p:xfrm>
        <a:graphic>
          <a:graphicData uri="http://schemas.openxmlformats.org/drawingml/2006/table">
            <a:tbl>
              <a:tblPr firstRow="1" firstCol="1" bandRow="1"/>
              <a:tblGrid>
                <a:gridCol w="1672629">
                  <a:extLst>
                    <a:ext uri="{9D8B030D-6E8A-4147-A177-3AD203B41FA5}">
                      <a16:colId xmlns:a16="http://schemas.microsoft.com/office/drawing/2014/main" val="32696137"/>
                    </a:ext>
                  </a:extLst>
                </a:gridCol>
                <a:gridCol w="2016059">
                  <a:extLst>
                    <a:ext uri="{9D8B030D-6E8A-4147-A177-3AD203B41FA5}">
                      <a16:colId xmlns:a16="http://schemas.microsoft.com/office/drawing/2014/main" val="2152794252"/>
                    </a:ext>
                  </a:extLst>
                </a:gridCol>
                <a:gridCol w="3750075">
                  <a:extLst>
                    <a:ext uri="{9D8B030D-6E8A-4147-A177-3AD203B41FA5}">
                      <a16:colId xmlns:a16="http://schemas.microsoft.com/office/drawing/2014/main" val="3425627053"/>
                    </a:ext>
                  </a:extLst>
                </a:gridCol>
                <a:gridCol w="3890171">
                  <a:extLst>
                    <a:ext uri="{9D8B030D-6E8A-4147-A177-3AD203B41FA5}">
                      <a16:colId xmlns:a16="http://schemas.microsoft.com/office/drawing/2014/main" val="4145800441"/>
                    </a:ext>
                  </a:extLst>
                </a:gridCol>
              </a:tblGrid>
              <a:tr h="409653">
                <a:tc gridSpan="4">
                  <a:txBody>
                    <a:bodyPr/>
                    <a:lstStyle/>
                    <a:p>
                      <a:pPr marL="0" marR="0" algn="ctr" fontAlgn="t">
                        <a:lnSpc>
                          <a:spcPct val="115000"/>
                        </a:lnSpc>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FINDINGS: Chicago-Kyiv Sister City Committee*</a:t>
                      </a:r>
                      <a:endParaRPr lang="en-US" sz="20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3456820"/>
                  </a:ext>
                </a:extLst>
              </a:tr>
              <a:tr h="190543">
                <a:tc>
                  <a:txBody>
                    <a:bodyPr/>
                    <a:lstStyle/>
                    <a:p>
                      <a:pPr marL="0" marR="0" algn="ctr"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Foci</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Outputs</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Outcomes</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Impacts</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95130"/>
                  </a:ext>
                </a:extLst>
              </a:tr>
              <a:tr h="424320">
                <a:tc>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Medical services</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Exchanges and events:</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rPr>
                        <a:t>1-Signing of the SC agreement </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42-Culture</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33-Education</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20-Government</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14-Health/medical and social services</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8-Economic development/</a:t>
                      </a:r>
                      <a:endParaRPr lang="en-US" sz="1100" b="0" i="0" u="none" strike="noStrike" dirty="0">
                        <a:effectLst/>
                        <a:latin typeface="Arial" panose="020B0604020202020204" pitchFamily="34" charset="0"/>
                      </a:endParaRPr>
                    </a:p>
                    <a:p>
                      <a:pPr marL="0" marR="0" algn="l" fontAlgn="t">
                        <a:lnSpc>
                          <a:spcPct val="100000"/>
                        </a:lnSpc>
                        <a:spcBef>
                          <a:spcPts val="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business</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4-Media</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2-Sports</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2-Humanitarian</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2-Celebration</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1-Environment</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1-Diplomatic</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rPr>
                        <a:t>1-Mayoral visit/street-naming</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rPr>
                        <a:t>4-New Partnerships</a:t>
                      </a:r>
                      <a:endParaRPr lang="en-US" sz="1100" b="0" i="0" u="none" strike="noStrike" dirty="0">
                        <a:effectLst/>
                        <a:latin typeface="Arial" panose="020B0604020202020204" pitchFamily="34" charset="0"/>
                      </a:endParaRPr>
                    </a:p>
                    <a:p>
                      <a:pPr marL="0" marR="0" algn="l" fontAlgn="t">
                        <a:lnSpc>
                          <a:spcPct val="100000"/>
                        </a:lnSpc>
                        <a:spcBef>
                          <a:spcPts val="1200"/>
                        </a:spcBef>
                        <a:spcAft>
                          <a:spcPts val="0"/>
                        </a:spcAft>
                      </a:pPr>
                      <a:r>
                        <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rPr>
                        <a:t>Total = 135</a:t>
                      </a:r>
                      <a:endParaRPr lang="en-US" sz="11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fontAlgn="t">
                        <a:lnSpc>
                          <a:spcPct val="115000"/>
                        </a:lnSpc>
                        <a:spcBef>
                          <a:spcPts val="0"/>
                        </a:spcBef>
                        <a:spcAft>
                          <a:spcPts val="0"/>
                        </a:spcAft>
                      </a:pPr>
                      <a:r>
                        <a:rPr lang="en-US" sz="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Better trained medical professionals and improved health care facilities.</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Raise quality of mental and physical health care delivery. </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44662"/>
                  </a:ext>
                </a:extLst>
              </a:tr>
              <a:tr h="233778">
                <a:tc rowSpan="2">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Trade/tourism</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5">
                  <a:txBody>
                    <a:bodyPr/>
                    <a:lstStyle/>
                    <a:p>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Continue the 26-year pattern of long-lasting individual relationships, projects, welcoming community, and promotion of trade and tourism.</a:t>
                      </a:r>
                      <a:endParaRPr lang="en-US" dirty="0"/>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352036"/>
                  </a:ext>
                </a:extLst>
              </a:tr>
              <a:tr h="233778">
                <a:tc vMerge="1">
                  <a:txBody>
                    <a:bodyPr/>
                    <a:lstStyle/>
                    <a:p>
                      <a:endParaRPr lang="en-US"/>
                    </a:p>
                  </a:txBody>
                  <a:tcPr/>
                </a:tc>
                <a:tc vMerge="1">
                  <a:txBody>
                    <a:bodyPr/>
                    <a:lstStyle/>
                    <a:p>
                      <a:endParaRPr lang="en-US"/>
                    </a:p>
                  </a:txBody>
                  <a:tcPr/>
                </a:tc>
                <a:tc rowSpan="2">
                  <a:txBody>
                    <a:bodyPr/>
                    <a:lstStyle/>
                    <a:p>
                      <a:pPr marL="0" marR="0" algn="l" fontAlgn="t">
                        <a:lnSpc>
                          <a:spcPct val="115000"/>
                        </a:lnSpc>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Save lives and heal society.</a:t>
                      </a:r>
                      <a:endParaRPr lang="en-US" sz="1200" b="0" i="0" u="none" strike="noStrike">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66242477"/>
                  </a:ext>
                </a:extLst>
              </a:tr>
              <a:tr h="233778">
                <a:tc rowSpan="2">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Culture</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pPr marL="0" marR="0" algn="l" fontAlgn="t">
                        <a:lnSpc>
                          <a:spcPct val="115000"/>
                        </a:lnSpc>
                        <a:spcBef>
                          <a:spcPts val="1200"/>
                        </a:spcBef>
                        <a:spcAft>
                          <a:spcPts val="0"/>
                        </a:spcAft>
                      </a:pPr>
                      <a:r>
                        <a:rPr lang="en-US" sz="1200" b="0" i="0" u="none" strike="noStrike">
                          <a:effectLst/>
                          <a:latin typeface="Calibri" panose="020F0502020204030204" pitchFamily="34" charset="0"/>
                          <a:ea typeface="Calibri" panose="020F0502020204030204" pitchFamily="34" charset="0"/>
                          <a:cs typeface="Times New Roman" panose="02020603050405020304" pitchFamily="18" charset="0"/>
                        </a:rPr>
                        <a:t>Continue the 26-year pattern of long-lasting individual relationships, projects, welcoming community, and promotion of trade and tourism.</a:t>
                      </a:r>
                      <a:endParaRPr lang="en-US" sz="1200" b="0" i="0" u="none" strike="noStrike">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674106"/>
                  </a:ext>
                </a:extLst>
              </a:tr>
              <a:tr h="233778">
                <a:tc vMerge="1">
                  <a:txBody>
                    <a:bodyPr/>
                    <a:lstStyle/>
                    <a:p>
                      <a:endParaRPr lang="en-US"/>
                    </a:p>
                  </a:txBody>
                  <a:tcPr/>
                </a:tc>
                <a:tc vMerge="1">
                  <a:txBody>
                    <a:bodyPr/>
                    <a:lstStyle/>
                    <a:p>
                      <a:endParaRPr lang="en-US"/>
                    </a:p>
                  </a:txBody>
                  <a:tcPr/>
                </a:tc>
                <a:tc rowSpan="2">
                  <a:txBody>
                    <a:bodyPr/>
                    <a:lstStyle/>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Expand opportunities for Ukrainian youth; open minds to change.</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25905384"/>
                  </a:ext>
                </a:extLst>
              </a:tr>
              <a:tr h="233778">
                <a:tc rowSpan="3">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Education</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4974413"/>
                  </a:ext>
                </a:extLst>
              </a:tr>
              <a:tr h="731864">
                <a:tc vMerge="1">
                  <a:txBody>
                    <a:bodyPr/>
                    <a:lstStyle/>
                    <a:p>
                      <a:endParaRPr lang="en-US"/>
                    </a:p>
                  </a:txBody>
                  <a:tcPr/>
                </a:tc>
                <a:tc vMerge="1">
                  <a:txBody>
                    <a:bodyPr/>
                    <a:lstStyle/>
                    <a:p>
                      <a:endParaRPr lang="en-US"/>
                    </a:p>
                  </a:txBody>
                  <a:tcPr/>
                </a:tc>
                <a:tc>
                  <a:txBody>
                    <a:bodyPr/>
                    <a:lstStyle/>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Enhanced cross-cultural understanding.</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Increase cross-cultural awareness and competency.</a:t>
                      </a:r>
                      <a:endParaRPr lang="en-US" dirty="0"/>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928006"/>
                  </a:ext>
                </a:extLst>
              </a:tr>
              <a:tr h="233778">
                <a:tc vMerge="1">
                  <a:txBody>
                    <a:bodyPr/>
                    <a:lstStyle/>
                    <a:p>
                      <a:endParaRPr lang="en-US"/>
                    </a:p>
                  </a:txBody>
                  <a:tcPr/>
                </a:tc>
                <a:tc vMerge="1">
                  <a:txBody>
                    <a:bodyPr/>
                    <a:lstStyle/>
                    <a:p>
                      <a:endParaRPr lang="en-US"/>
                    </a:p>
                  </a:txBody>
                  <a:tcPr/>
                </a:tc>
                <a:tc rowSpan="2">
                  <a:txBody>
                    <a:bodyPr/>
                    <a:lstStyle/>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Foster improved public service delivery, from education to anticorruption.</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4476989"/>
                  </a:ext>
                </a:extLst>
              </a:tr>
              <a:tr h="578092">
                <a:tc>
                  <a:txBody>
                    <a:bodyPr/>
                    <a:lstStyle/>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Agriculture</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4792013"/>
                  </a:ext>
                </a:extLst>
              </a:tr>
              <a:tr h="488628">
                <a:tc>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Immigration and naturalization</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Strengthen commercial ties across agricultural and manufacturing sectors.</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Foster governmental and private sector transparency and reform.</a:t>
                      </a:r>
                      <a:endParaRPr lang="en-US" dirty="0"/>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112399"/>
                  </a:ext>
                </a:extLst>
              </a:tr>
              <a:tr h="233778">
                <a:tc rowSpan="5">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Humanitarian response</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172438649"/>
                  </a:ext>
                </a:extLst>
              </a:tr>
              <a:tr h="469544">
                <a:tc vMerge="1">
                  <a:txBody>
                    <a:bodyPr/>
                    <a:lstStyle/>
                    <a:p>
                      <a:endParaRPr lang="en-US"/>
                    </a:p>
                  </a:txBody>
                  <a:tcPr/>
                </a:tc>
                <a:tc vMerge="1">
                  <a:txBody>
                    <a:bodyPr/>
                    <a:lstStyle/>
                    <a:p>
                      <a:endParaRPr lang="en-US"/>
                    </a:p>
                  </a:txBody>
                  <a:tcPr/>
                </a:tc>
                <a:tc>
                  <a:txBody>
                    <a:bodyPr/>
                    <a:lstStyle/>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Increase international goodwill and sportsmanship.</a:t>
                      </a:r>
                      <a:endParaRPr lang="en-US" sz="12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85535163"/>
                  </a:ext>
                </a:extLst>
              </a:tr>
              <a:tr h="679305">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tc rowSpan="3">
                  <a:txBody>
                    <a:bodyPr/>
                    <a:lstStyle/>
                    <a:p>
                      <a:pPr marL="0" marR="0" algn="l" fontAlgn="t">
                        <a:lnSpc>
                          <a:spcPct val="115000"/>
                        </a:lnSpc>
                        <a:spcBef>
                          <a:spcPts val="0"/>
                        </a:spcBef>
                        <a:spcAft>
                          <a:spcPts val="0"/>
                        </a:spcAft>
                      </a:pPr>
                      <a:r>
                        <a:rPr lang="en-US" sz="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Improve current infrastructure and prevent future environmental hazards.</a:t>
                      </a:r>
                      <a:endParaRPr lang="en-US" sz="1200" b="0" i="0" u="none" strike="noStrike" dirty="0">
                        <a:effectLst/>
                        <a:latin typeface="Arial" panose="020B0604020202020204" pitchFamily="34" charset="0"/>
                      </a:endParaRPr>
                    </a:p>
                  </a:txBody>
                  <a:tcPr marL="68005" marR="68005" marT="34002" marB="34002">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47860126"/>
                  </a:ext>
                </a:extLst>
              </a:tr>
              <a:tr h="224654">
                <a:tc vMerge="1">
                  <a:txBody>
                    <a:bodyPr/>
                    <a:lstStyle/>
                    <a:p>
                      <a:endParaRPr lang="en-US"/>
                    </a:p>
                  </a:txBody>
                  <a:tcPr/>
                </a:tc>
                <a:tc>
                  <a:txBody>
                    <a:bodyPr/>
                    <a:lstStyle/>
                    <a:p>
                      <a:pPr marL="0" marR="0" algn="l" fontAlgn="t">
                        <a:lnSpc>
                          <a:spcPct val="115000"/>
                        </a:lnSpc>
                        <a:spcBef>
                          <a:spcPts val="1200"/>
                        </a:spcBef>
                        <a:spcAft>
                          <a:spcPts val="0"/>
                        </a:spcAft>
                      </a:pPr>
                      <a:r>
                        <a:rPr lang="en-US" sz="1200" b="0" i="0" u="none" strike="noStrike">
                          <a:effectLst/>
                          <a:latin typeface="Calibri" panose="020F0502020204030204" pitchFamily="34" charset="0"/>
                          <a:ea typeface="Calibri" panose="020F0502020204030204" pitchFamily="34" charset="0"/>
                          <a:cs typeface="Calibri" panose="020F0502020204030204" pitchFamily="34" charset="0"/>
                        </a:rPr>
                        <a:t>26+ Fundraisers</a:t>
                      </a:r>
                      <a:endParaRPr lang="en-US" sz="1200" b="0" i="0" u="none" strike="noStrike">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2469946"/>
                  </a:ext>
                </a:extLst>
              </a:tr>
              <a:tr h="224654">
                <a:tc vMerge="1">
                  <a:txBody>
                    <a:bodyPr/>
                    <a:lstStyle/>
                    <a:p>
                      <a:endParaRPr lang="en-US"/>
                    </a:p>
                  </a:txBody>
                  <a:tcPr/>
                </a:tc>
                <a:tc>
                  <a:txBody>
                    <a:bodyPr/>
                    <a:lstStyle/>
                    <a:p>
                      <a:pPr marL="0" marR="0" algn="l" fontAlgn="t">
                        <a:lnSpc>
                          <a:spcPct val="115000"/>
                        </a:lnSpc>
                        <a:spcBef>
                          <a:spcPts val="1200"/>
                        </a:spcBef>
                        <a:spcAft>
                          <a:spcPts val="0"/>
                        </a:spcAft>
                      </a:pPr>
                      <a:r>
                        <a:rPr lang="en-US" sz="1200" b="0" i="0" u="none" strike="noStrike" dirty="0">
                          <a:effectLst/>
                          <a:latin typeface="Calibri" panose="020F0502020204030204" pitchFamily="34" charset="0"/>
                          <a:ea typeface="Calibri" panose="020F0502020204030204" pitchFamily="34" charset="0"/>
                          <a:cs typeface="Calibri" panose="020F0502020204030204" pitchFamily="34" charset="0"/>
                        </a:rPr>
                        <a:t>$100,000+ value of in-kind donations</a:t>
                      </a:r>
                      <a:endParaRPr lang="en-US" sz="1200" b="0" i="0" u="none" strike="noStrike" dirty="0">
                        <a:effectLst/>
                        <a:latin typeface="Arial" panose="020B0604020202020204" pitchFamily="34" charset="0"/>
                      </a:endParaRPr>
                    </a:p>
                  </a:txBody>
                  <a:tcPr marL="51004" marR="51004" marT="70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07972158"/>
                  </a:ext>
                </a:extLst>
              </a:tr>
              <a:tr h="255881">
                <a:tc gridSpan="4">
                  <a:txBody>
                    <a:bodyPr/>
                    <a:lstStyle/>
                    <a:p>
                      <a:pPr marL="0" marR="0" algn="l" fontAlgn="t">
                        <a:lnSpc>
                          <a:spcPct val="115000"/>
                        </a:lnSpc>
                        <a:spcBef>
                          <a:spcPts val="1200"/>
                        </a:spcBef>
                        <a:spcAft>
                          <a:spcPts val="0"/>
                        </a:spcAft>
                      </a:pPr>
                      <a:r>
                        <a:rPr lang="en-US" sz="800" b="0" i="0" u="none" strike="noStrike" dirty="0">
                          <a:effectLst/>
                          <a:latin typeface="Calibri" panose="020F0502020204030204" pitchFamily="34" charset="0"/>
                          <a:ea typeface="Calibri" panose="020F0502020204030204" pitchFamily="34" charset="0"/>
                          <a:cs typeface="Calibri" panose="020F0502020204030204" pitchFamily="34" charset="0"/>
                        </a:rPr>
                        <a:t>*Sources: </a:t>
                      </a:r>
                      <a:r>
                        <a:rPr lang="en-US" sz="800" b="0" i="0" u="none" strike="noStrike"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“History of Exchange” (</a:t>
                      </a:r>
                      <a:r>
                        <a:rPr lang="en-US" sz="800" b="0" i="0" u="sng"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http://chicagosistercities.com/wp-content/uploads/2013/03/Kyiv-2013.pdf</a:t>
                      </a:r>
                      <a:r>
                        <a:rPr lang="en-US" sz="800" b="0" i="0" u="none" strike="noStrike"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and unpublished update, </a:t>
                      </a:r>
                      <a:r>
                        <a:rPr lang="en-US" sz="800" b="0" i="0" u="sng"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interviews, and desk research. </a:t>
                      </a:r>
                      <a:endParaRPr lang="en-US" sz="13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5526863"/>
                  </a:ext>
                </a:extLst>
              </a:tr>
            </a:tbl>
          </a:graphicData>
        </a:graphic>
      </p:graphicFrame>
    </p:spTree>
    <p:extLst>
      <p:ext uri="{BB962C8B-B14F-4D97-AF65-F5344CB8AC3E}">
        <p14:creationId xmlns:p14="http://schemas.microsoft.com/office/powerpoint/2010/main" val="332693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2B77F8-E211-4210-9A9F-4BDAB96D7BA3}"/>
              </a:ext>
            </a:extLst>
          </p:cNvPr>
          <p:cNvGraphicFramePr>
            <a:graphicFrameLocks noGrp="1"/>
          </p:cNvGraphicFramePr>
          <p:nvPr>
            <p:extLst>
              <p:ext uri="{D42A27DB-BD31-4B8C-83A1-F6EECF244321}">
                <p14:modId xmlns:p14="http://schemas.microsoft.com/office/powerpoint/2010/main" val="1826890635"/>
              </p:ext>
            </p:extLst>
          </p:nvPr>
        </p:nvGraphicFramePr>
        <p:xfrm>
          <a:off x="479659" y="180885"/>
          <a:ext cx="11232681" cy="6433254"/>
        </p:xfrm>
        <a:graphic>
          <a:graphicData uri="http://schemas.openxmlformats.org/drawingml/2006/table">
            <a:tbl>
              <a:tblPr firstRow="1" firstCol="1" bandRow="1"/>
              <a:tblGrid>
                <a:gridCol w="1576376">
                  <a:extLst>
                    <a:ext uri="{9D8B030D-6E8A-4147-A177-3AD203B41FA5}">
                      <a16:colId xmlns:a16="http://schemas.microsoft.com/office/drawing/2014/main" val="32696137"/>
                    </a:ext>
                  </a:extLst>
                </a:gridCol>
                <a:gridCol w="2016059">
                  <a:extLst>
                    <a:ext uri="{9D8B030D-6E8A-4147-A177-3AD203B41FA5}">
                      <a16:colId xmlns:a16="http://schemas.microsoft.com/office/drawing/2014/main" val="2152794252"/>
                    </a:ext>
                  </a:extLst>
                </a:gridCol>
                <a:gridCol w="3750075">
                  <a:extLst>
                    <a:ext uri="{9D8B030D-6E8A-4147-A177-3AD203B41FA5}">
                      <a16:colId xmlns:a16="http://schemas.microsoft.com/office/drawing/2014/main" val="3425627053"/>
                    </a:ext>
                  </a:extLst>
                </a:gridCol>
                <a:gridCol w="3890171">
                  <a:extLst>
                    <a:ext uri="{9D8B030D-6E8A-4147-A177-3AD203B41FA5}">
                      <a16:colId xmlns:a16="http://schemas.microsoft.com/office/drawing/2014/main" val="4145800441"/>
                    </a:ext>
                  </a:extLst>
                </a:gridCol>
              </a:tblGrid>
              <a:tr h="381927">
                <a:tc gridSpan="4">
                  <a:txBody>
                    <a:bodyPr/>
                    <a:lstStyle/>
                    <a:p>
                      <a:pPr marL="0" marR="0" algn="ctr" fontAlgn="t">
                        <a:lnSpc>
                          <a:spcPct val="115000"/>
                        </a:lnSpc>
                        <a:spcBef>
                          <a:spcPts val="0"/>
                        </a:spcBef>
                        <a:spcAft>
                          <a:spcPts val="0"/>
                        </a:spcAft>
                      </a:pPr>
                      <a:r>
                        <a:rPr lang="en-US" sz="1800" kern="1200" dirty="0">
                          <a:solidFill>
                            <a:schemeClr val="tx1"/>
                          </a:solidFill>
                          <a:effectLst/>
                          <a:latin typeface="+mn-lt"/>
                          <a:ea typeface="+mn-ea"/>
                          <a:cs typeface="+mn-cs"/>
                        </a:rPr>
                        <a:t>Findings: Montgomery County-Morazán Sister City Committee*</a:t>
                      </a:r>
                      <a:endParaRPr lang="en-US" sz="20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3456820"/>
                  </a:ext>
                </a:extLst>
              </a:tr>
              <a:tr h="165614">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Outputs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Impacts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845443"/>
                  </a:ext>
                </a:extLst>
              </a:tr>
              <a:tr h="165614">
                <a:tc>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Exchanges and events:</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Exploratory Trip</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Signing of the SC agreement</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23-Culture</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14-Socioeconomic justice &amp; development</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2 -Education</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1-Government</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1-Economic development/business</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1-Sports</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2-Celebration</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4-New Partnerships </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Total=50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Strengthen educational and career opportunities for youth through scholarships and instructional assistance.</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Higher quality education and healthcare.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95130"/>
                  </a:ext>
                </a:extLst>
              </a:tr>
              <a:tr h="349146">
                <a:tc>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44662"/>
                  </a:ext>
                </a:extLst>
              </a:tr>
              <a:tr h="354567">
                <a:tc rowSpan="2">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352036"/>
                  </a:ext>
                </a:extLst>
              </a:tr>
              <a:tr h="192361">
                <a:tc vMerge="1">
                  <a:txBody>
                    <a:bodyPr/>
                    <a:lstStyle/>
                    <a:p>
                      <a:endParaRPr lang="en-US"/>
                    </a:p>
                  </a:txBody>
                  <a:tcPr/>
                </a:tc>
                <a:tc vMerge="1">
                  <a:txBody>
                    <a:bodyPr/>
                    <a:lstStyle/>
                    <a:p>
                      <a:endParaRPr lang="en-US"/>
                    </a:p>
                  </a:txBody>
                  <a:tcPr/>
                </a:tc>
                <a:tc rowSpan="3">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Update medical and educational equipment and facilities.</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Improved local governance and civil society/private sector engagement.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66242477"/>
                  </a:ext>
                </a:extLst>
              </a:tr>
              <a:tr h="192361">
                <a:tc>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674106"/>
                  </a:ext>
                </a:extLst>
              </a:tr>
              <a:tr h="484603">
                <a:tc rowSpan="2">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Economic development</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T w="12700" cap="flat" cmpd="sng" algn="ctr">
                      <a:solidFill>
                        <a:srgbClr val="000000"/>
                      </a:solidFill>
                      <a:prstDash val="solid"/>
                      <a:round/>
                      <a:headEnd type="none" w="med" len="med"/>
                      <a:tailEnd type="none" w="med" len="med"/>
                    </a:lnT>
                  </a:tcPr>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25905384"/>
                  </a:ext>
                </a:extLst>
              </a:tr>
              <a:tr h="192361">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Enhance cross-cultural understanding.</a:t>
                      </a:r>
                    </a:p>
                  </a:txBody>
                  <a:tcPr marL="68580" marR="68580" marT="0" marB="0">
                    <a:lnT w="12700" cap="flat" cmpd="sng" algn="ctr">
                      <a:solidFill>
                        <a:srgbClr val="000000"/>
                      </a:solidFill>
                      <a:prstDash val="solid"/>
                      <a:round/>
                      <a:headEnd type="none" w="med" len="med"/>
                      <a:tailEnd type="none" w="med" len="med"/>
                    </a:lnT>
                  </a:tcPr>
                </a:tc>
                <a:tc rowSpan="6">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Migration by choice rather than necessity.</a:t>
                      </a:r>
                    </a:p>
                  </a:txBody>
                  <a:tcPr marL="68580" marR="68580" marT="0" marB="0"/>
                </a:tc>
                <a:extLst>
                  <a:ext uri="{0D108BD9-81ED-4DB2-BD59-A6C34878D82A}">
                    <a16:rowId xmlns:a16="http://schemas.microsoft.com/office/drawing/2014/main" val="614974413"/>
                  </a:ext>
                </a:extLst>
              </a:tr>
              <a:tr h="602205">
                <a:tc rowSpan="2">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Local governance</a:t>
                      </a:r>
                    </a:p>
                  </a:txBody>
                  <a:tcPr marL="68580" marR="68580" marT="0" marB="0"/>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928006"/>
                  </a:ext>
                </a:extLst>
              </a:tr>
              <a:tr h="192361">
                <a:tc vMerge="1">
                  <a:txBody>
                    <a:bodyPr/>
                    <a:lstStyle/>
                    <a:p>
                      <a:endParaRPr lang="en-US"/>
                    </a:p>
                  </a:txBody>
                  <a:tcPr/>
                </a:tc>
                <a:tc vMerge="1">
                  <a:txBody>
                    <a:bodyPr/>
                    <a:lstStyle/>
                    <a:p>
                      <a:endParaRPr lang="en-US"/>
                    </a:p>
                  </a:txBody>
                  <a:tcPr/>
                </a:tc>
                <a:tc rowSpan="4">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Strengthen business 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4476989"/>
                  </a:ext>
                </a:extLst>
              </a:tr>
              <a:tr h="1256909">
                <a:tc rowSpan="2">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Social support for recent immigrants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4792013"/>
                  </a:ext>
                </a:extLst>
              </a:tr>
              <a:tr h="402062">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$12,000+-Fundraising</a:t>
                      </a:r>
                    </a:p>
                  </a:txBody>
                  <a:tcPr marL="68580" marR="68580" marT="0" marB="0">
                    <a:lnT w="12700" cap="flat" cmpd="sng" algn="ctr">
                      <a:solidFill>
                        <a:srgbClr val="000000"/>
                      </a:solidFill>
                      <a:prstDash val="solid"/>
                      <a:round/>
                      <a:headEnd type="none" w="med" len="med"/>
                      <a:tailEnd type="none" w="med" len="med"/>
                    </a:lnT>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112399"/>
                  </a:ext>
                </a:extLst>
              </a:tr>
              <a:tr h="87372">
                <a:tc>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Science/technology**</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$30,000+-In-kind donations</a:t>
                      </a:r>
                      <a:endParaRPr lang="en-US" dirty="0"/>
                    </a:p>
                  </a:txBody>
                  <a:tcPr marL="68580" marR="68580" marT="0" marB="0">
                    <a:lnL w="12700" cap="flat" cmpd="sng" algn="ctr">
                      <a:solidFill>
                        <a:srgbClr val="000000"/>
                      </a:solidFill>
                      <a:prstDash val="solid"/>
                      <a:round/>
                      <a:headEnd type="none" w="med" len="med"/>
                      <a:tailEnd type="none" w="med" len="med"/>
                    </a:lnL>
                  </a:tcPr>
                </a:tc>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172438649"/>
                  </a:ext>
                </a:extLst>
              </a:tr>
              <a:tr h="558957">
                <a:tc gridSpan="4">
                  <a:txBody>
                    <a:bodyPr/>
                    <a:lstStyle/>
                    <a:p>
                      <a:pPr marL="0" marR="0">
                        <a:lnSpc>
                          <a:spcPct val="100000"/>
                        </a:lnSpc>
                        <a:spcBef>
                          <a:spcPts val="120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*Sources are interviewees, online research, and media reports.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Several interviewees who have been lead stakeholders in the partnership reviewed the table.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120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**An interviewee advised that the exchanges have not yet included science or technology.</a:t>
                      </a:r>
                    </a:p>
                  </a:txBody>
                  <a:tcPr marL="68580" marR="68580" marT="0" marB="0">
                    <a:lnT w="12700" cap="flat" cmpd="sng" algn="ctr">
                      <a:solidFill>
                        <a:srgbClr val="000000"/>
                      </a:solidFill>
                      <a:prstDash val="solid"/>
                      <a:round/>
                      <a:headEnd type="none" w="med" len="med"/>
                      <a:tailEnd type="none" w="med" len="med"/>
                    </a:lnT>
                  </a:tcPr>
                </a:tc>
                <a:tc hMerge="1">
                  <a:txBody>
                    <a:bodyPr/>
                    <a:lstStyle/>
                    <a:p>
                      <a:endParaRPr lang="en-US"/>
                    </a:p>
                  </a:txBody>
                  <a:tcPr>
                    <a:lnT w="12700" cap="flat" cmpd="sng" algn="ctr">
                      <a:solidFill>
                        <a:srgbClr val="000000"/>
                      </a:solidFill>
                      <a:prstDash val="solid"/>
                      <a:round/>
                      <a:headEnd type="none" w="med" len="med"/>
                      <a:tailEnd type="none" w="med" len="med"/>
                    </a:lnT>
                  </a:tcPr>
                </a:tc>
                <a:tc hMerge="1">
                  <a:txBody>
                    <a:bodyPr/>
                    <a:lstStyle/>
                    <a:p>
                      <a:endParaRPr 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47860126"/>
                  </a:ext>
                </a:extLst>
              </a:tr>
            </a:tbl>
          </a:graphicData>
        </a:graphic>
      </p:graphicFrame>
    </p:spTree>
    <p:extLst>
      <p:ext uri="{BB962C8B-B14F-4D97-AF65-F5344CB8AC3E}">
        <p14:creationId xmlns:p14="http://schemas.microsoft.com/office/powerpoint/2010/main" val="35073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3E9C-8430-426E-9142-B5C4EFF7E734}"/>
              </a:ext>
            </a:extLst>
          </p:cNvPr>
          <p:cNvSpPr>
            <a:spLocks noGrp="1"/>
          </p:cNvSpPr>
          <p:nvPr>
            <p:ph type="title"/>
          </p:nvPr>
        </p:nvSpPr>
        <p:spPr/>
        <p:txBody>
          <a:bodyPr/>
          <a:lstStyle/>
          <a:p>
            <a:r>
              <a:rPr lang="en-US" dirty="0"/>
              <a:t>So What? Strengths and Limitations</a:t>
            </a:r>
          </a:p>
        </p:txBody>
      </p:sp>
      <p:sp>
        <p:nvSpPr>
          <p:cNvPr id="6" name="Rectangle 5">
            <a:extLst>
              <a:ext uri="{FF2B5EF4-FFF2-40B4-BE49-F238E27FC236}">
                <a16:creationId xmlns:a16="http://schemas.microsoft.com/office/drawing/2014/main" id="{058586A1-4704-41BD-B696-7DB4064FBC96}"/>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16</a:t>
            </a:fld>
            <a:endParaRPr lang="en-US" dirty="0"/>
          </a:p>
        </p:txBody>
      </p:sp>
      <p:sp>
        <p:nvSpPr>
          <p:cNvPr id="3" name="TextBox 2">
            <a:extLst>
              <a:ext uri="{FF2B5EF4-FFF2-40B4-BE49-F238E27FC236}">
                <a16:creationId xmlns:a16="http://schemas.microsoft.com/office/drawing/2014/main" id="{72EB5F13-B4AA-48AD-B715-E964237C2B39}"/>
              </a:ext>
            </a:extLst>
          </p:cNvPr>
          <p:cNvSpPr txBox="1"/>
          <p:nvPr/>
        </p:nvSpPr>
        <p:spPr>
          <a:xfrm>
            <a:off x="1024128" y="1968649"/>
            <a:ext cx="9131091"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a:t>Introduces a strategic framework for mediating and measuring inclusive, participatory dialogue and impacts of citizen engagement through public and citizen diplomacy partnerships </a:t>
            </a:r>
          </a:p>
          <a:p>
            <a:pPr marL="285750" indent="-285750">
              <a:buFont typeface="Wingdings" panose="05000000000000000000" pitchFamily="2" charset="2"/>
              <a:buChar char="Ø"/>
            </a:pPr>
            <a:r>
              <a:rPr lang="en-US" dirty="0"/>
              <a:t>This strategic engagement framework incorporates relational communication, international development, and culturally responsive practices in design, monitoring and evaluation</a:t>
            </a:r>
          </a:p>
          <a:p>
            <a:pPr marL="285750" indent="-285750">
              <a:buFont typeface="Wingdings" panose="05000000000000000000" pitchFamily="2" charset="2"/>
              <a:buChar char="Ø"/>
            </a:pPr>
            <a:r>
              <a:rPr lang="en-US" dirty="0"/>
              <a:t>Because it centers on mediation of diverse stakeholders, strategic engagement can contribute to a culture of research and evaluation in the partner organizations</a:t>
            </a:r>
          </a:p>
          <a:p>
            <a:pPr marL="285750" indent="-285750">
              <a:buFont typeface="Wingdings" panose="05000000000000000000" pitchFamily="2" charset="2"/>
              <a:buChar char="Ø"/>
            </a:pPr>
            <a:r>
              <a:rPr lang="en-US" dirty="0"/>
              <a:t>For less generalizable results at comparatively low project cost, the participatory CRDM&amp;E approach can be implemented post hoc, in a nonexperimental design</a:t>
            </a:r>
          </a:p>
          <a:p>
            <a:pPr marL="285750" indent="-285750">
              <a:buFont typeface="Wingdings" panose="05000000000000000000" pitchFamily="2" charset="2"/>
              <a:buChar char="Ø"/>
            </a:pPr>
            <a:r>
              <a:rPr lang="en-US" dirty="0"/>
              <a:t>To increase generalizability, the approach should include mixed methods, randomly selected control and treatment groups, and longitudinal data collection. </a:t>
            </a:r>
          </a:p>
        </p:txBody>
      </p:sp>
    </p:spTree>
    <p:extLst>
      <p:ext uri="{BB962C8B-B14F-4D97-AF65-F5344CB8AC3E}">
        <p14:creationId xmlns:p14="http://schemas.microsoft.com/office/powerpoint/2010/main" val="23467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861C-7CFE-4D34-8DE8-4C750C7B3473}"/>
              </a:ext>
            </a:extLst>
          </p:cNvPr>
          <p:cNvSpPr>
            <a:spLocks noGrp="1"/>
          </p:cNvSpPr>
          <p:nvPr>
            <p:ph type="title"/>
          </p:nvPr>
        </p:nvSpPr>
        <p:spPr/>
        <p:txBody>
          <a:bodyPr/>
          <a:lstStyle/>
          <a:p>
            <a:r>
              <a:rPr lang="en-US" dirty="0"/>
              <a:t>Conclusion</a:t>
            </a:r>
          </a:p>
        </p:txBody>
      </p:sp>
      <p:sp>
        <p:nvSpPr>
          <p:cNvPr id="4" name="Rectangle 3">
            <a:extLst>
              <a:ext uri="{FF2B5EF4-FFF2-40B4-BE49-F238E27FC236}">
                <a16:creationId xmlns:a16="http://schemas.microsoft.com/office/drawing/2014/main" id="{04C5E3E0-D96B-4C33-8A50-28EC27FA684E}"/>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17</a:t>
            </a:fld>
            <a:endParaRPr lang="en-US" dirty="0"/>
          </a:p>
        </p:txBody>
      </p:sp>
      <p:sp>
        <p:nvSpPr>
          <p:cNvPr id="3" name="TextBox 2">
            <a:extLst>
              <a:ext uri="{FF2B5EF4-FFF2-40B4-BE49-F238E27FC236}">
                <a16:creationId xmlns:a16="http://schemas.microsoft.com/office/drawing/2014/main" id="{791D408F-D95D-419E-8B64-79888025AE1D}"/>
              </a:ext>
            </a:extLst>
          </p:cNvPr>
          <p:cNvSpPr txBox="1"/>
          <p:nvPr/>
        </p:nvSpPr>
        <p:spPr>
          <a:xfrm>
            <a:off x="933989" y="2419623"/>
            <a:ext cx="9900350" cy="3816429"/>
          </a:xfrm>
          <a:prstGeom prst="rect">
            <a:avLst/>
          </a:prstGeom>
          <a:noFill/>
        </p:spPr>
        <p:txBody>
          <a:bodyPr wrap="square" rtlCol="0">
            <a:spAutoFit/>
          </a:bodyPr>
          <a:lstStyle/>
          <a:p>
            <a:pPr marL="457200" lvl="0" indent="-457200">
              <a:buFont typeface="Wingdings" panose="05000000000000000000" pitchFamily="2" charset="2"/>
              <a:buChar char="Ø"/>
            </a:pPr>
            <a:r>
              <a:rPr lang="en-US" sz="2800" i="1" dirty="0"/>
              <a:t>Participatory, inclusive dialogue and relational messaging are integral to the Culturally Responsive Design, Monitoring &amp; Evaluation framework</a:t>
            </a:r>
          </a:p>
          <a:p>
            <a:pPr marL="457200" lvl="0" indent="-457200">
              <a:buFont typeface="Wingdings" panose="05000000000000000000" pitchFamily="2" charset="2"/>
              <a:buChar char="Ø"/>
            </a:pPr>
            <a:r>
              <a:rPr lang="en-US" sz="2800" i="1" dirty="0"/>
              <a:t>CRDM&amp;E can support OCP efforts to reduce coronavirus vaccine hesitancy among county residents and workers</a:t>
            </a:r>
          </a:p>
          <a:p>
            <a:pPr marL="457200" lvl="0" indent="-457200">
              <a:buFont typeface="Wingdings" panose="05000000000000000000" pitchFamily="2" charset="2"/>
              <a:buChar char="Ø"/>
            </a:pPr>
            <a:r>
              <a:rPr lang="en-US" sz="2800" i="1" dirty="0"/>
              <a:t>Volunteers and staff can be trained in CRDM&amp;E relatively easily through partnering with county public health agencies, Montgomery College nursing educators, and community-based organizations.</a:t>
            </a:r>
            <a:endParaRPr lang="en-US" sz="2800" dirty="0"/>
          </a:p>
          <a:p>
            <a:endParaRPr lang="en-US" dirty="0"/>
          </a:p>
        </p:txBody>
      </p:sp>
    </p:spTree>
    <p:extLst>
      <p:ext uri="{BB962C8B-B14F-4D97-AF65-F5344CB8AC3E}">
        <p14:creationId xmlns:p14="http://schemas.microsoft.com/office/powerpoint/2010/main" val="316489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7165-6885-4B2D-8F7A-2B9B19C213EC}"/>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D9FF55BA-3A8E-46FB-A9BB-0D99141E6C63}"/>
              </a:ext>
            </a:extLst>
          </p:cNvPr>
          <p:cNvSpPr>
            <a:spLocks noGrp="1"/>
          </p:cNvSpPr>
          <p:nvPr>
            <p:ph idx="1"/>
          </p:nvPr>
        </p:nvSpPr>
        <p:spPr/>
        <p:txBody>
          <a:bodyPr/>
          <a:lstStyle/>
          <a:p>
            <a:r>
              <a:rPr lang="en-US" dirty="0"/>
              <a:t>“Many Voices, Many Hands: Widening Participatory Dialogue to Improve Diplomacy’s Impact”: </a:t>
            </a:r>
            <a:r>
              <a:rPr lang="en-US" dirty="0">
                <a:hlinkClick r:id="rId2"/>
              </a:rPr>
              <a:t>http://uscpublicdiplomacy.org/sites/uscpublicdiplomacy.org/files/useruploads/u39301/Many%20Voices%2C%20Many%20Hands%20Web-Ready%205.30.18.pdf</a:t>
            </a:r>
            <a:r>
              <a:rPr lang="en-US" dirty="0"/>
              <a:t> </a:t>
            </a:r>
          </a:p>
          <a:p>
            <a:endParaRPr lang="en-US" dirty="0"/>
          </a:p>
          <a:p>
            <a:r>
              <a:rPr lang="en-US" dirty="0"/>
              <a:t>Additional literature review and data: </a:t>
            </a:r>
            <a:r>
              <a:rPr lang="en-US" dirty="0">
                <a:hlinkClick r:id="rId3"/>
              </a:rPr>
              <a:t>http://www.civilstrategies.net/about/</a:t>
            </a:r>
            <a:r>
              <a:rPr lang="en-US" dirty="0"/>
              <a:t> </a:t>
            </a:r>
          </a:p>
          <a:p>
            <a:endParaRPr lang="en-US" dirty="0"/>
          </a:p>
          <a:p>
            <a:r>
              <a:rPr lang="en-US" dirty="0"/>
              <a:t>Contact info: </a:t>
            </a:r>
            <a:r>
              <a:rPr lang="en-US" dirty="0">
                <a:hlinkClick r:id="rId4"/>
              </a:rPr>
              <a:t>dtrent@civilstrategies.net</a:t>
            </a:r>
            <a:r>
              <a:rPr lang="en-US" dirty="0"/>
              <a:t>; @dlt4pd </a:t>
            </a:r>
          </a:p>
        </p:txBody>
      </p:sp>
      <p:sp>
        <p:nvSpPr>
          <p:cNvPr id="4" name="Rectangle 3">
            <a:extLst>
              <a:ext uri="{FF2B5EF4-FFF2-40B4-BE49-F238E27FC236}">
                <a16:creationId xmlns:a16="http://schemas.microsoft.com/office/drawing/2014/main" id="{A46E1F39-8FBA-4FA5-A43A-D696B35C4675}"/>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18</a:t>
            </a:fld>
            <a:endParaRPr lang="en-US" dirty="0"/>
          </a:p>
        </p:txBody>
      </p:sp>
    </p:spTree>
    <p:extLst>
      <p:ext uri="{BB962C8B-B14F-4D97-AF65-F5344CB8AC3E}">
        <p14:creationId xmlns:p14="http://schemas.microsoft.com/office/powerpoint/2010/main" val="292615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C4B0-F672-40DC-A211-86BCB9FA50B6}"/>
              </a:ext>
            </a:extLst>
          </p:cNvPr>
          <p:cNvSpPr>
            <a:spLocks noGrp="1"/>
          </p:cNvSpPr>
          <p:nvPr>
            <p:ph type="title"/>
          </p:nvPr>
        </p:nvSpPr>
        <p:spPr>
          <a:xfrm>
            <a:off x="883451" y="1171370"/>
            <a:ext cx="9720072" cy="2732416"/>
          </a:xfrm>
        </p:spPr>
        <p:txBody>
          <a:bodyPr>
            <a:normAutofit fontScale="90000"/>
          </a:bodyPr>
          <a:lstStyle/>
          <a:p>
            <a:pPr marL="0" marR="0">
              <a:lnSpc>
                <a:spcPct val="107000"/>
              </a:lnSpc>
              <a:spcBef>
                <a:spcPts val="0"/>
              </a:spcBef>
              <a:spcAft>
                <a:spcPts val="0"/>
              </a:spcAft>
            </a:pPr>
            <a:br>
              <a:rPr lang="en-US" dirty="0"/>
            </a:br>
            <a:r>
              <a:rPr lang="en-US" dirty="0">
                <a:solidFill>
                  <a:schemeClr val="accent4">
                    <a:lumMod val="75000"/>
                  </a:schemeClr>
                </a:solidFill>
              </a:rPr>
              <a:t>Thanks!</a:t>
            </a:r>
            <a:br>
              <a:rPr lang="en-US" dirty="0"/>
            </a:br>
            <a:br>
              <a:rPr lang="en-US" dirty="0"/>
            </a:br>
            <a:r>
              <a:rPr lang="en-US" dirty="0">
                <a:solidFill>
                  <a:schemeClr val="accent2">
                    <a:lumMod val="60000"/>
                    <a:lumOff val="40000"/>
                  </a:schemeClr>
                </a:solidFill>
              </a:rPr>
              <a:t>Questions?</a:t>
            </a:r>
            <a:br>
              <a:rPr lang="en-US" dirty="0"/>
            </a:br>
            <a:br>
              <a:rPr lang="en-US" dirty="0"/>
            </a:br>
            <a:br>
              <a:rPr lang="en-US" sz="5400" dirty="0">
                <a:effectLst/>
                <a:latin typeface="Calibri" panose="020F0502020204030204" pitchFamily="34" charset="0"/>
                <a:ea typeface="Calibri" panose="020F0502020204030204" pitchFamily="34" charset="0"/>
                <a:cs typeface="Times New Roman" panose="02020603050405020304" pitchFamily="18" charset="0"/>
              </a:rPr>
            </a:br>
            <a:r>
              <a:rPr lang="en-US" dirty="0"/>
              <a:t> </a:t>
            </a:r>
          </a:p>
        </p:txBody>
      </p:sp>
      <p:sp>
        <p:nvSpPr>
          <p:cNvPr id="3" name="TextBox 2">
            <a:extLst>
              <a:ext uri="{FF2B5EF4-FFF2-40B4-BE49-F238E27FC236}">
                <a16:creationId xmlns:a16="http://schemas.microsoft.com/office/drawing/2014/main" id="{04FE6C21-4DBA-4FCF-97DE-9F61F9488CE3}"/>
              </a:ext>
            </a:extLst>
          </p:cNvPr>
          <p:cNvSpPr txBox="1"/>
          <p:nvPr/>
        </p:nvSpPr>
        <p:spPr>
          <a:xfrm>
            <a:off x="2438400" y="447821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730EE8D7-CE9A-4C93-ADB1-7F66F4E9E9B0}"/>
              </a:ext>
            </a:extLst>
          </p:cNvPr>
          <p:cNvSpPr txBox="1"/>
          <p:nvPr/>
        </p:nvSpPr>
        <p:spPr>
          <a:xfrm>
            <a:off x="883451" y="4339715"/>
            <a:ext cx="6096000" cy="1200329"/>
          </a:xfrm>
          <a:prstGeom prst="rect">
            <a:avLst/>
          </a:prstGeom>
          <a:noFill/>
        </p:spPr>
        <p:txBody>
          <a:bodyPr wrap="square">
            <a:spAutoFit/>
          </a:bodyPr>
          <a:lstStyle/>
          <a:p>
            <a:r>
              <a:rPr lang="en-US" sz="3600" dirty="0"/>
              <a:t>dtrent@civilstrategies.net</a:t>
            </a:r>
          </a:p>
          <a:p>
            <a:r>
              <a:rPr lang="en-US" sz="3600" dirty="0"/>
              <a:t>@dlt4PD</a:t>
            </a:r>
          </a:p>
        </p:txBody>
      </p:sp>
    </p:spTree>
    <p:extLst>
      <p:ext uri="{BB962C8B-B14F-4D97-AF65-F5344CB8AC3E}">
        <p14:creationId xmlns:p14="http://schemas.microsoft.com/office/powerpoint/2010/main" val="63085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A896-3FCA-4580-907D-BCDB20D5F4D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34906AB-01BB-4D63-869E-FBD9A092D4DA}"/>
              </a:ext>
            </a:extLst>
          </p:cNvPr>
          <p:cNvSpPr>
            <a:spLocks noGrp="1"/>
          </p:cNvSpPr>
          <p:nvPr>
            <p:ph idx="1"/>
          </p:nvPr>
        </p:nvSpPr>
        <p:spPr>
          <a:xfrm>
            <a:off x="1295401" y="1887415"/>
            <a:ext cx="9601196" cy="3865685"/>
          </a:xfrm>
        </p:spPr>
        <p:txBody>
          <a:bodyPr>
            <a:normAutofit fontScale="25000" lnSpcReduction="20000"/>
          </a:bodyPr>
          <a:lstStyle/>
          <a:p>
            <a:pPr marL="0" indent="0">
              <a:buNone/>
            </a:pPr>
            <a:endParaRPr lang="en-US" sz="8400" dirty="0"/>
          </a:p>
          <a:p>
            <a:pPr>
              <a:buFont typeface="Wingdings" panose="05000000000000000000" pitchFamily="2" charset="2"/>
              <a:buChar char="Ø"/>
            </a:pPr>
            <a:r>
              <a:rPr lang="en-US" sz="8400" dirty="0"/>
              <a:t>Culturally Responsive Design, Monitoring &amp; Evaluation</a:t>
            </a:r>
          </a:p>
          <a:p>
            <a:pPr>
              <a:buFont typeface="Wingdings" panose="05000000000000000000" pitchFamily="2" charset="2"/>
              <a:buChar char="Ø"/>
            </a:pPr>
            <a:r>
              <a:rPr lang="en-US" sz="8400" dirty="0"/>
              <a:t>Concepts, Context &amp; Process for Widening Stakeholder Participation, Dialogue &amp;</a:t>
            </a:r>
          </a:p>
          <a:p>
            <a:pPr marL="0" indent="0">
              <a:buNone/>
            </a:pPr>
            <a:r>
              <a:rPr lang="en-US" sz="8400" dirty="0"/>
              <a:t>     Public Engagement Impact</a:t>
            </a:r>
          </a:p>
          <a:p>
            <a:pPr>
              <a:buFont typeface="Wingdings" panose="05000000000000000000" pitchFamily="2" charset="2"/>
              <a:buChar char="Ø"/>
            </a:pPr>
            <a:r>
              <a:rPr lang="en-US" sz="8400" dirty="0"/>
              <a:t>Theorizing Change through Strategic Public Engagement</a:t>
            </a:r>
          </a:p>
          <a:p>
            <a:pPr>
              <a:buFont typeface="Wingdings" panose="05000000000000000000" pitchFamily="2" charset="2"/>
              <a:buChar char="Ø"/>
            </a:pPr>
            <a:r>
              <a:rPr lang="en-US" sz="8400" dirty="0"/>
              <a:t>Analytical Methods &amp; Variables</a:t>
            </a:r>
          </a:p>
          <a:p>
            <a:pPr>
              <a:buFont typeface="Wingdings" panose="05000000000000000000" pitchFamily="2" charset="2"/>
              <a:buChar char="Ø"/>
            </a:pPr>
            <a:r>
              <a:rPr lang="en-US" sz="8400" dirty="0"/>
              <a:t>Findings</a:t>
            </a:r>
          </a:p>
          <a:p>
            <a:pPr>
              <a:buFont typeface="Wingdings" panose="05000000000000000000" pitchFamily="2" charset="2"/>
              <a:buChar char="Ø"/>
            </a:pPr>
            <a:r>
              <a:rPr lang="en-US" sz="8400" dirty="0"/>
              <a:t>Strengths &amp; Weaknesses</a:t>
            </a:r>
          </a:p>
          <a:p>
            <a:pPr>
              <a:buFont typeface="Wingdings" panose="05000000000000000000" pitchFamily="2" charset="2"/>
              <a:buChar char="Ø"/>
            </a:pPr>
            <a:r>
              <a:rPr lang="en-US" sz="8400" dirty="0"/>
              <a:t>Application to Vaccine Hesitancy Reduction Efforts</a:t>
            </a:r>
          </a:p>
          <a:p>
            <a:pPr marL="128016" lvl="1" indent="0">
              <a:buNone/>
            </a:pPr>
            <a:endParaRPr lang="en-US" sz="8000" dirty="0"/>
          </a:p>
          <a:p>
            <a:pPr>
              <a:buFont typeface="Wingdings" panose="05000000000000000000" pitchFamily="2" charset="2"/>
              <a:buChar char="Ø"/>
            </a:pPr>
            <a:endParaRPr lang="en-US" sz="8400" dirty="0"/>
          </a:p>
          <a:p>
            <a:endParaRPr lang="en-US" sz="900" dirty="0"/>
          </a:p>
          <a:p>
            <a:endParaRPr lang="en-US" sz="5300" dirty="0"/>
          </a:p>
          <a:p>
            <a:endParaRPr lang="en-US" sz="5300" dirty="0"/>
          </a:p>
          <a:p>
            <a:endParaRPr lang="en-US" sz="5300" dirty="0"/>
          </a:p>
          <a:p>
            <a:pPr marL="0" indent="0">
              <a:buNone/>
            </a:pPr>
            <a:r>
              <a:rPr lang="en-US" sz="5300" dirty="0"/>
              <a:t>																				</a:t>
            </a:r>
          </a:p>
          <a:p>
            <a:pPr marL="0" indent="0">
              <a:buNone/>
            </a:pPr>
            <a:endParaRPr lang="en-US" sz="5300" dirty="0"/>
          </a:p>
          <a:p>
            <a:pPr marL="0" indent="0">
              <a:buNone/>
            </a:pPr>
            <a:endParaRPr lang="en-US" sz="5300" dirty="0"/>
          </a:p>
          <a:p>
            <a:pPr marL="0" indent="0">
              <a:buNone/>
            </a:pPr>
            <a:r>
              <a:rPr lang="en-US" sz="5300" dirty="0"/>
              <a:t>																</a:t>
            </a:r>
            <a:r>
              <a:rPr lang="en-US" dirty="0"/>
              <a:t>				</a:t>
            </a:r>
            <a:fld id="{A3322AA8-48BD-4344-A8C1-A4C0BBB78E5D}" type="slidenum">
              <a:rPr lang="en-US" smtClean="0"/>
              <a:pPr marL="0" indent="0">
                <a:buNone/>
              </a:pPr>
              <a:t>2</a:t>
            </a:fld>
            <a:endParaRPr lang="en-US" dirty="0"/>
          </a:p>
        </p:txBody>
      </p:sp>
    </p:spTree>
    <p:extLst>
      <p:ext uri="{BB962C8B-B14F-4D97-AF65-F5344CB8AC3E}">
        <p14:creationId xmlns:p14="http://schemas.microsoft.com/office/powerpoint/2010/main" val="355533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6A09-8A48-496A-93B5-35877D31763D}"/>
              </a:ext>
            </a:extLst>
          </p:cNvPr>
          <p:cNvSpPr>
            <a:spLocks noGrp="1"/>
          </p:cNvSpPr>
          <p:nvPr>
            <p:ph type="title"/>
          </p:nvPr>
        </p:nvSpPr>
        <p:spPr>
          <a:xfrm>
            <a:off x="937845" y="4314092"/>
            <a:ext cx="10093569" cy="2356339"/>
          </a:xfrm>
        </p:spPr>
        <p:txBody>
          <a:bodyPr>
            <a:noAutofit/>
          </a:bodyPr>
          <a:lstStyle/>
          <a:p>
            <a:r>
              <a:rPr lang="en-US" sz="2800" spc="15" dirty="0">
                <a:solidFill>
                  <a:schemeClr val="accent1">
                    <a:lumMod val="60000"/>
                    <a:lumOff val="40000"/>
                  </a:schemeClr>
                </a:solidFill>
                <a:effectLst/>
                <a:latin typeface="Bahnschrift Condensed" panose="020B0502040204020203" pitchFamily="34" charset="0"/>
                <a:ea typeface="Calibri" panose="020F0502020204030204" pitchFamily="34" charset="0"/>
              </a:rPr>
              <a:t>CRE</a:t>
            </a:r>
            <a:r>
              <a:rPr lang="en-US" sz="2800" spc="15" dirty="0">
                <a:solidFill>
                  <a:srgbClr val="3C4043"/>
                </a:solidFill>
                <a:effectLst/>
                <a:latin typeface="Bahnschrift Condensed" panose="020B0502040204020203" pitchFamily="34" charset="0"/>
                <a:ea typeface="Calibri" panose="020F0502020204030204" pitchFamily="34" charset="0"/>
              </a:rPr>
              <a:t>:</a:t>
            </a:r>
            <a:r>
              <a:rPr lang="en-US" sz="2800" spc="15" dirty="0">
                <a:solidFill>
                  <a:srgbClr val="3C4043"/>
                </a:solidFill>
                <a:latin typeface="Bahnschrift Condensed" panose="020B0502040204020203" pitchFamily="34" charset="0"/>
                <a:ea typeface="Calibri" panose="020F0502020204030204" pitchFamily="34" charset="0"/>
              </a:rPr>
              <a:t> h</a:t>
            </a:r>
            <a:r>
              <a:rPr lang="en-US" sz="2800" spc="15" dirty="0">
                <a:solidFill>
                  <a:srgbClr val="3C4043"/>
                </a:solidFill>
                <a:effectLst/>
                <a:latin typeface="Bahnschrift Condensed" panose="020B0502040204020203" pitchFamily="34" charset="0"/>
                <a:ea typeface="Calibri" panose="020F0502020204030204" pitchFamily="34" charset="0"/>
              </a:rPr>
              <a:t>istorical, political,  relational, and discursive forms of </a:t>
            </a:r>
            <a:r>
              <a:rPr lang="en-US" sz="2800" spc="15" dirty="0">
                <a:solidFill>
                  <a:schemeClr val="accent4">
                    <a:lumMod val="75000"/>
                  </a:schemeClr>
                </a:solidFill>
                <a:effectLst/>
                <a:latin typeface="Bahnschrift Condensed" panose="020B0502040204020203" pitchFamily="34" charset="0"/>
                <a:ea typeface="Calibri" panose="020F0502020204030204" pitchFamily="34" charset="0"/>
              </a:rPr>
              <a:t>power</a:t>
            </a:r>
            <a:r>
              <a:rPr lang="en-US" sz="2800" spc="15" dirty="0">
                <a:solidFill>
                  <a:srgbClr val="3C4043"/>
                </a:solidFill>
                <a:effectLst/>
                <a:latin typeface="Bahnschrift Condensed" panose="020B0502040204020203" pitchFamily="34" charset="0"/>
                <a:ea typeface="Calibri" panose="020F0502020204030204" pitchFamily="34" charset="0"/>
              </a:rPr>
              <a:t> </a:t>
            </a:r>
            <a:br>
              <a:rPr lang="en-US" sz="280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b="0" dirty="0" err="1">
                <a:latin typeface="Bahnschrift Condensed" panose="020B0502040204020203" pitchFamily="34" charset="0"/>
              </a:rPr>
              <a:t>Stickl</a:t>
            </a:r>
            <a:r>
              <a:rPr lang="en-US" sz="2800" b="0" dirty="0">
                <a:latin typeface="Bahnschrift Condensed" panose="020B0502040204020203" pitchFamily="34" charset="0"/>
              </a:rPr>
              <a:t> Haugen and Chouinard, 2019</a:t>
            </a:r>
            <a:r>
              <a:rPr lang="en-US" sz="2800" b="0" spc="15" dirty="0">
                <a:solidFill>
                  <a:srgbClr val="3C4043"/>
                </a:solidFill>
                <a:effectLst/>
                <a:latin typeface="Bahnschrift Condensed" panose="020B0502040204020203" pitchFamily="34" charset="0"/>
                <a:ea typeface="Calibri" panose="020F0502020204030204" pitchFamily="34" charset="0"/>
              </a:rPr>
              <a:t>)</a:t>
            </a:r>
            <a:br>
              <a:rPr lang="en-US" sz="2800" b="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chemeClr val="accent1">
                    <a:lumMod val="60000"/>
                    <a:lumOff val="40000"/>
                  </a:schemeClr>
                </a:solidFill>
                <a:effectLst/>
                <a:latin typeface="Bahnschrift Condensed" panose="020B0502040204020203" pitchFamily="34" charset="0"/>
                <a:ea typeface="Calibri" panose="020F0502020204030204" pitchFamily="34" charset="0"/>
              </a:rPr>
              <a:t>DM&amp;E</a:t>
            </a: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spc="15" dirty="0">
                <a:solidFill>
                  <a:schemeClr val="accent4">
                    <a:lumMod val="75000"/>
                  </a:schemeClr>
                </a:solidFill>
                <a:effectLst/>
                <a:latin typeface="Bahnschrift Condensed" panose="020B0502040204020203" pitchFamily="34" charset="0"/>
                <a:ea typeface="Calibri" panose="020F0502020204030204" pitchFamily="34" charset="0"/>
              </a:rPr>
              <a:t>participatory, inclusive communication</a:t>
            </a:r>
            <a:r>
              <a:rPr lang="en-US" sz="2800" spc="15" dirty="0">
                <a:solidFill>
                  <a:srgbClr val="3C4043"/>
                </a:solidFill>
                <a:effectLst/>
                <a:latin typeface="Bahnschrift Condensed" panose="020B0502040204020203" pitchFamily="34" charset="0"/>
                <a:ea typeface="Calibri" panose="020F0502020204030204" pitchFamily="34" charset="0"/>
              </a:rPr>
              <a:t> </a:t>
            </a:r>
            <a:br>
              <a:rPr lang="en-US" sz="280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dirty="0" err="1">
                <a:effectLst/>
                <a:latin typeface="Bahnschrift Condensed" panose="020B0502040204020203" pitchFamily="34" charset="0"/>
                <a:ea typeface="Calibri" panose="020F0502020204030204" pitchFamily="34" charset="0"/>
              </a:rPr>
              <a:t>Dagron</a:t>
            </a:r>
            <a:r>
              <a:rPr lang="en-US" sz="2800" dirty="0">
                <a:effectLst/>
                <a:latin typeface="Bahnschrift Condensed" panose="020B0502040204020203" pitchFamily="34" charset="0"/>
                <a:ea typeface="Calibri" panose="020F0502020204030204" pitchFamily="34" charset="0"/>
              </a:rPr>
              <a:t>, 2001; </a:t>
            </a:r>
            <a:r>
              <a:rPr lang="en-US" sz="2800" dirty="0" err="1">
                <a:effectLst/>
                <a:latin typeface="Bahnschrift Condensed" panose="020B0502040204020203" pitchFamily="34" charset="0"/>
                <a:ea typeface="Calibri" panose="020F0502020204030204" pitchFamily="34" charset="0"/>
              </a:rPr>
              <a:t>Zaharna</a:t>
            </a:r>
            <a:r>
              <a:rPr lang="en-US" sz="2800" dirty="0">
                <a:effectLst/>
                <a:latin typeface="Bahnschrift Condensed" panose="020B0502040204020203" pitchFamily="34" charset="0"/>
                <a:ea typeface="Calibri" panose="020F0502020204030204" pitchFamily="34" charset="0"/>
              </a:rPr>
              <a:t>, 2010; Quick &amp; Feldman, 2011; </a:t>
            </a:r>
            <a:r>
              <a:rPr lang="en-US" sz="2800" dirty="0" err="1">
                <a:effectLst/>
                <a:latin typeface="Bahnschrift Condensed" panose="020B0502040204020203" pitchFamily="34" charset="0"/>
                <a:ea typeface="Calibri" panose="020F0502020204030204" pitchFamily="34" charset="0"/>
              </a:rPr>
              <a:t>Waisbord</a:t>
            </a:r>
            <a:r>
              <a:rPr lang="en-US" sz="2800" dirty="0">
                <a:effectLst/>
                <a:latin typeface="Bahnschrift Condensed" panose="020B0502040204020203" pitchFamily="34" charset="0"/>
                <a:ea typeface="Calibri" panose="020F0502020204030204" pitchFamily="34" charset="0"/>
              </a:rPr>
              <a:t>, </a:t>
            </a:r>
            <a:br>
              <a:rPr lang="en-US" sz="2800" dirty="0">
                <a:effectLst/>
                <a:latin typeface="Bahnschrift Condensed" panose="020B0502040204020203" pitchFamily="34" charset="0"/>
                <a:ea typeface="Calibri" panose="020F0502020204030204" pitchFamily="34" charset="0"/>
              </a:rPr>
            </a:br>
            <a:r>
              <a:rPr lang="en-US" sz="2800" dirty="0">
                <a:effectLst/>
                <a:latin typeface="Bahnschrift Condensed" panose="020B0502040204020203" pitchFamily="34" charset="0"/>
                <a:ea typeface="Calibri" panose="020F0502020204030204" pitchFamily="34" charset="0"/>
              </a:rPr>
              <a:t>       2014, 2015; </a:t>
            </a:r>
            <a:r>
              <a:rPr lang="en-US" sz="2800" dirty="0" err="1">
                <a:effectLst/>
                <a:latin typeface="Bahnschrift Condensed" panose="020B0502040204020203" pitchFamily="34" charset="0"/>
                <a:ea typeface="Calibri" panose="020F0502020204030204" pitchFamily="34" charset="0"/>
              </a:rPr>
              <a:t>Pamment</a:t>
            </a:r>
            <a:r>
              <a:rPr lang="en-US" sz="2800" dirty="0">
                <a:effectLst/>
                <a:latin typeface="Bahnschrift Condensed" panose="020B0502040204020203" pitchFamily="34" charset="0"/>
                <a:ea typeface="Calibri" panose="020F0502020204030204" pitchFamily="34" charset="0"/>
              </a:rPr>
              <a:t>, 2016; Trent, 2018</a:t>
            </a: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4400" spc="15" dirty="0">
                <a:solidFill>
                  <a:schemeClr val="accent1">
                    <a:lumMod val="60000"/>
                    <a:lumOff val="40000"/>
                  </a:schemeClr>
                </a:solidFill>
                <a:effectLst/>
                <a:latin typeface="Bahnschrift Condensed" panose="020B0502040204020203" pitchFamily="34" charset="0"/>
                <a:ea typeface="Calibri" panose="020F0502020204030204" pitchFamily="34" charset="0"/>
              </a:rPr>
              <a:t>+</a:t>
            </a:r>
            <a:r>
              <a:rPr lang="en-US" sz="4400" spc="15" dirty="0">
                <a:solidFill>
                  <a:srgbClr val="3C4043"/>
                </a:solidFill>
                <a:effectLst/>
                <a:latin typeface="Bahnschrift Condensed" panose="020B0502040204020203" pitchFamily="34" charset="0"/>
                <a:ea typeface="Calibri" panose="020F0502020204030204" pitchFamily="34" charset="0"/>
              </a:rPr>
              <a:t> </a:t>
            </a:r>
            <a:br>
              <a:rPr lang="en-US" sz="280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spc="15" dirty="0">
                <a:solidFill>
                  <a:schemeClr val="accent4">
                    <a:lumMod val="75000"/>
                  </a:schemeClr>
                </a:solidFill>
                <a:effectLst/>
                <a:latin typeface="Bahnschrift Condensed" panose="020B0502040204020203" pitchFamily="34" charset="0"/>
                <a:ea typeface="Calibri" panose="020F0502020204030204" pitchFamily="34" charset="0"/>
              </a:rPr>
              <a:t>genuine dialogue </a:t>
            </a:r>
            <a:r>
              <a:rPr lang="en-US" sz="2800" spc="15" dirty="0">
                <a:solidFill>
                  <a:srgbClr val="3C4043"/>
                </a:solidFill>
                <a:effectLst/>
                <a:latin typeface="Bahnschrift Condensed" panose="020B0502040204020203" pitchFamily="34" charset="0"/>
                <a:ea typeface="Calibri" panose="020F0502020204030204" pitchFamily="34" charset="0"/>
              </a:rPr>
              <a:t>(Fitzpatrick, 2011; Trent, 2018)</a:t>
            </a:r>
            <a:endParaRPr lang="en-US" sz="2800" dirty="0">
              <a:latin typeface="Bahnschrift Condensed" panose="020B0502040204020203" pitchFamily="34" charset="0"/>
            </a:endParaRPr>
          </a:p>
        </p:txBody>
      </p:sp>
      <p:graphicFrame>
        <p:nvGraphicFramePr>
          <p:cNvPr id="4" name="Content Placeholder 3">
            <a:extLst>
              <a:ext uri="{FF2B5EF4-FFF2-40B4-BE49-F238E27FC236}">
                <a16:creationId xmlns:a16="http://schemas.microsoft.com/office/drawing/2014/main" id="{EFBFEF7A-DF03-4A18-8B84-5BC7EFBCA7D1}"/>
              </a:ext>
            </a:extLst>
          </p:cNvPr>
          <p:cNvGraphicFramePr>
            <a:graphicFrameLocks noGrp="1"/>
          </p:cNvGraphicFramePr>
          <p:nvPr>
            <p:ph idx="1"/>
            <p:extLst>
              <p:ext uri="{D42A27DB-BD31-4B8C-83A1-F6EECF244321}">
                <p14:modId xmlns:p14="http://schemas.microsoft.com/office/powerpoint/2010/main" val="1900613288"/>
              </p:ext>
            </p:extLst>
          </p:nvPr>
        </p:nvGraphicFramePr>
        <p:xfrm>
          <a:off x="672056" y="11723"/>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26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6868-BCD0-4A9C-AB81-5D597264DF1D}"/>
              </a:ext>
            </a:extLst>
          </p:cNvPr>
          <p:cNvSpPr>
            <a:spLocks noGrp="1"/>
          </p:cNvSpPr>
          <p:nvPr>
            <p:ph type="title"/>
          </p:nvPr>
        </p:nvSpPr>
        <p:spPr>
          <a:xfrm>
            <a:off x="1015251" y="380621"/>
            <a:ext cx="9720072" cy="1271567"/>
          </a:xfrm>
        </p:spPr>
        <p:txBody>
          <a:bodyPr/>
          <a:lstStyle/>
          <a:p>
            <a:r>
              <a:rPr lang="en-US" dirty="0"/>
              <a:t>Dimensions of Mediating</a:t>
            </a:r>
          </a:p>
        </p:txBody>
      </p:sp>
      <p:pic>
        <p:nvPicPr>
          <p:cNvPr id="5122" name="Picture 2" descr="Burma, Myanmar, Peace, Mediate">
            <a:extLst>
              <a:ext uri="{FF2B5EF4-FFF2-40B4-BE49-F238E27FC236}">
                <a16:creationId xmlns:a16="http://schemas.microsoft.com/office/drawing/2014/main" id="{0AF059DF-BE15-4B49-9190-AE1F9D01F6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5879" y="1223536"/>
            <a:ext cx="2786890" cy="18615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Quality Control, Quality">
            <a:extLst>
              <a:ext uri="{FF2B5EF4-FFF2-40B4-BE49-F238E27FC236}">
                <a16:creationId xmlns:a16="http://schemas.microsoft.com/office/drawing/2014/main" id="{A5FAC5B3-6F93-4033-A5A5-D30BA2827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474" y="3772888"/>
            <a:ext cx="2786890" cy="19026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947134-6567-4EE4-8A1E-10E22E39C836}"/>
              </a:ext>
            </a:extLst>
          </p:cNvPr>
          <p:cNvPicPr>
            <a:picLocks noChangeAspect="1"/>
          </p:cNvPicPr>
          <p:nvPr/>
        </p:nvPicPr>
        <p:blipFill>
          <a:blip r:embed="rId5"/>
          <a:stretch>
            <a:fillRect/>
          </a:stretch>
        </p:blipFill>
        <p:spPr>
          <a:xfrm>
            <a:off x="1359506" y="1810911"/>
            <a:ext cx="2338408" cy="2006089"/>
          </a:xfrm>
          <a:prstGeom prst="rect">
            <a:avLst/>
          </a:prstGeom>
        </p:spPr>
      </p:pic>
      <p:pic>
        <p:nvPicPr>
          <p:cNvPr id="6" name="Picture 5">
            <a:extLst>
              <a:ext uri="{FF2B5EF4-FFF2-40B4-BE49-F238E27FC236}">
                <a16:creationId xmlns:a16="http://schemas.microsoft.com/office/drawing/2014/main" id="{EA9B6235-4007-457A-9517-2B29D5A6302B}"/>
              </a:ext>
            </a:extLst>
          </p:cNvPr>
          <p:cNvPicPr>
            <a:picLocks noChangeAspect="1"/>
          </p:cNvPicPr>
          <p:nvPr/>
        </p:nvPicPr>
        <p:blipFill>
          <a:blip r:embed="rId6"/>
          <a:stretch>
            <a:fillRect/>
          </a:stretch>
        </p:blipFill>
        <p:spPr>
          <a:xfrm>
            <a:off x="1625260" y="4434608"/>
            <a:ext cx="4625472" cy="1271567"/>
          </a:xfrm>
          <a:prstGeom prst="rect">
            <a:avLst/>
          </a:prstGeom>
        </p:spPr>
      </p:pic>
      <p:pic>
        <p:nvPicPr>
          <p:cNvPr id="12" name="Picture 11">
            <a:extLst>
              <a:ext uri="{FF2B5EF4-FFF2-40B4-BE49-F238E27FC236}">
                <a16:creationId xmlns:a16="http://schemas.microsoft.com/office/drawing/2014/main" id="{0DA843CD-2286-4549-BE2E-1A6EAAF11AEA}"/>
              </a:ext>
            </a:extLst>
          </p:cNvPr>
          <p:cNvPicPr/>
          <p:nvPr/>
        </p:nvPicPr>
        <p:blipFill>
          <a:blip r:embed="rId7"/>
          <a:stretch>
            <a:fillRect/>
          </a:stretch>
        </p:blipFill>
        <p:spPr>
          <a:xfrm>
            <a:off x="4176890" y="1810911"/>
            <a:ext cx="2558142" cy="1705467"/>
          </a:xfrm>
          <a:prstGeom prst="rect">
            <a:avLst/>
          </a:prstGeom>
        </p:spPr>
      </p:pic>
      <p:sp>
        <p:nvSpPr>
          <p:cNvPr id="8" name="Rectangle 7">
            <a:extLst>
              <a:ext uri="{FF2B5EF4-FFF2-40B4-BE49-F238E27FC236}">
                <a16:creationId xmlns:a16="http://schemas.microsoft.com/office/drawing/2014/main" id="{F8744943-2EAE-495B-9389-C9B97AC60F96}"/>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4</a:t>
            </a:fld>
            <a:endParaRPr lang="en-US" dirty="0"/>
          </a:p>
        </p:txBody>
      </p:sp>
      <p:sp>
        <p:nvSpPr>
          <p:cNvPr id="9" name="TextBox 8">
            <a:extLst>
              <a:ext uri="{FF2B5EF4-FFF2-40B4-BE49-F238E27FC236}">
                <a16:creationId xmlns:a16="http://schemas.microsoft.com/office/drawing/2014/main" id="{F71B9A07-8E31-4B4C-8037-B4F0CFFC40A6}"/>
              </a:ext>
            </a:extLst>
          </p:cNvPr>
          <p:cNvSpPr txBox="1"/>
          <p:nvPr/>
        </p:nvSpPr>
        <p:spPr>
          <a:xfrm>
            <a:off x="1459154" y="3826749"/>
            <a:ext cx="2139111" cy="369332"/>
          </a:xfrm>
          <a:prstGeom prst="rect">
            <a:avLst/>
          </a:prstGeom>
          <a:noFill/>
        </p:spPr>
        <p:txBody>
          <a:bodyPr wrap="square" rtlCol="0">
            <a:spAutoFit/>
          </a:bodyPr>
          <a:lstStyle/>
          <a:p>
            <a:r>
              <a:rPr lang="en-US" dirty="0"/>
              <a:t>Relationship-building</a:t>
            </a:r>
          </a:p>
        </p:txBody>
      </p:sp>
      <p:sp>
        <p:nvSpPr>
          <p:cNvPr id="10" name="TextBox 9">
            <a:extLst>
              <a:ext uri="{FF2B5EF4-FFF2-40B4-BE49-F238E27FC236}">
                <a16:creationId xmlns:a16="http://schemas.microsoft.com/office/drawing/2014/main" id="{DB6549AD-BE5B-4991-A363-B1A2A342D01A}"/>
              </a:ext>
            </a:extLst>
          </p:cNvPr>
          <p:cNvSpPr txBox="1"/>
          <p:nvPr/>
        </p:nvSpPr>
        <p:spPr>
          <a:xfrm>
            <a:off x="4176890" y="3588222"/>
            <a:ext cx="2472485" cy="369332"/>
          </a:xfrm>
          <a:prstGeom prst="rect">
            <a:avLst/>
          </a:prstGeom>
          <a:noFill/>
        </p:spPr>
        <p:txBody>
          <a:bodyPr wrap="square" rtlCol="0">
            <a:spAutoFit/>
          </a:bodyPr>
          <a:lstStyle/>
          <a:p>
            <a:r>
              <a:rPr lang="en-US" dirty="0"/>
              <a:t>Managing Mediatization</a:t>
            </a:r>
          </a:p>
        </p:txBody>
      </p:sp>
      <p:sp>
        <p:nvSpPr>
          <p:cNvPr id="11" name="TextBox 10">
            <a:extLst>
              <a:ext uri="{FF2B5EF4-FFF2-40B4-BE49-F238E27FC236}">
                <a16:creationId xmlns:a16="http://schemas.microsoft.com/office/drawing/2014/main" id="{D7219D0B-8079-43A2-B1BC-26752BEB3AC7}"/>
              </a:ext>
            </a:extLst>
          </p:cNvPr>
          <p:cNvSpPr txBox="1"/>
          <p:nvPr/>
        </p:nvSpPr>
        <p:spPr>
          <a:xfrm>
            <a:off x="7830104" y="3085112"/>
            <a:ext cx="2084359" cy="369332"/>
          </a:xfrm>
          <a:prstGeom prst="rect">
            <a:avLst/>
          </a:prstGeom>
          <a:noFill/>
        </p:spPr>
        <p:txBody>
          <a:bodyPr wrap="square" rtlCol="0">
            <a:spAutoFit/>
          </a:bodyPr>
          <a:lstStyle/>
          <a:p>
            <a:r>
              <a:rPr lang="en-US" dirty="0"/>
              <a:t>Conflict Mediation</a:t>
            </a:r>
          </a:p>
        </p:txBody>
      </p:sp>
      <p:sp>
        <p:nvSpPr>
          <p:cNvPr id="13" name="TextBox 12">
            <a:extLst>
              <a:ext uri="{FF2B5EF4-FFF2-40B4-BE49-F238E27FC236}">
                <a16:creationId xmlns:a16="http://schemas.microsoft.com/office/drawing/2014/main" id="{A7B4FDB9-04EF-4302-9831-3FF2AB072E68}"/>
              </a:ext>
            </a:extLst>
          </p:cNvPr>
          <p:cNvSpPr txBox="1"/>
          <p:nvPr/>
        </p:nvSpPr>
        <p:spPr>
          <a:xfrm>
            <a:off x="2690683" y="5813897"/>
            <a:ext cx="2494625" cy="369332"/>
          </a:xfrm>
          <a:prstGeom prst="rect">
            <a:avLst/>
          </a:prstGeom>
          <a:noFill/>
        </p:spPr>
        <p:txBody>
          <a:bodyPr wrap="square" rtlCol="0">
            <a:spAutoFit/>
          </a:bodyPr>
          <a:lstStyle/>
          <a:p>
            <a:r>
              <a:rPr lang="en-US" dirty="0"/>
              <a:t>City-to-City Cooperation</a:t>
            </a:r>
          </a:p>
        </p:txBody>
      </p:sp>
      <p:sp>
        <p:nvSpPr>
          <p:cNvPr id="14" name="TextBox 13">
            <a:extLst>
              <a:ext uri="{FF2B5EF4-FFF2-40B4-BE49-F238E27FC236}">
                <a16:creationId xmlns:a16="http://schemas.microsoft.com/office/drawing/2014/main" id="{69097F9E-A777-444D-A449-B15DE760BF12}"/>
              </a:ext>
            </a:extLst>
          </p:cNvPr>
          <p:cNvSpPr txBox="1"/>
          <p:nvPr/>
        </p:nvSpPr>
        <p:spPr>
          <a:xfrm>
            <a:off x="8131946" y="5738311"/>
            <a:ext cx="1782517" cy="369332"/>
          </a:xfrm>
          <a:prstGeom prst="rect">
            <a:avLst/>
          </a:prstGeom>
          <a:noFill/>
        </p:spPr>
        <p:txBody>
          <a:bodyPr wrap="square" rtlCol="0">
            <a:spAutoFit/>
          </a:bodyPr>
          <a:lstStyle/>
          <a:p>
            <a:r>
              <a:rPr lang="en-US" dirty="0"/>
              <a:t>Integrated DM&amp;E</a:t>
            </a:r>
          </a:p>
        </p:txBody>
      </p:sp>
    </p:spTree>
    <p:extLst>
      <p:ext uri="{BB962C8B-B14F-4D97-AF65-F5344CB8AC3E}">
        <p14:creationId xmlns:p14="http://schemas.microsoft.com/office/powerpoint/2010/main" val="29130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1000"/>
                                        <p:tgtEl>
                                          <p:spTgt spid="3074"/>
                                        </p:tgtEl>
                                      </p:cBhvr>
                                    </p:animEffect>
                                    <p:anim calcmode="lin" valueType="num">
                                      <p:cBhvr>
                                        <p:cTn id="36" dur="1000" fill="hold"/>
                                        <p:tgtEl>
                                          <p:spTgt spid="3074"/>
                                        </p:tgtEl>
                                        <p:attrNameLst>
                                          <p:attrName>ppt_x</p:attrName>
                                        </p:attrNameLst>
                                      </p:cBhvr>
                                      <p:tavLst>
                                        <p:tav tm="0">
                                          <p:val>
                                            <p:strVal val="#ppt_x"/>
                                          </p:val>
                                        </p:tav>
                                        <p:tav tm="100000">
                                          <p:val>
                                            <p:strVal val="#ppt_x"/>
                                          </p:val>
                                        </p:tav>
                                      </p:tavLst>
                                    </p:anim>
                                    <p:anim calcmode="lin" valueType="num">
                                      <p:cBhvr>
                                        <p:cTn id="3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9584-87A8-4F39-B722-50D59C076564}"/>
              </a:ext>
            </a:extLst>
          </p:cNvPr>
          <p:cNvSpPr>
            <a:spLocks noGrp="1"/>
          </p:cNvSpPr>
          <p:nvPr>
            <p:ph type="title"/>
          </p:nvPr>
        </p:nvSpPr>
        <p:spPr>
          <a:xfrm>
            <a:off x="1295402" y="474837"/>
            <a:ext cx="9601196" cy="1303867"/>
          </a:xfrm>
        </p:spPr>
        <p:txBody>
          <a:bodyPr/>
          <a:lstStyle/>
          <a:p>
            <a:r>
              <a:rPr lang="en-US" dirty="0"/>
              <a:t>Context &amp; Process Operationalized</a:t>
            </a:r>
          </a:p>
        </p:txBody>
      </p:sp>
      <p:pic>
        <p:nvPicPr>
          <p:cNvPr id="4102" name="Picture 6" descr="Triangle, Quality, Time, Cost">
            <a:extLst>
              <a:ext uri="{FF2B5EF4-FFF2-40B4-BE49-F238E27FC236}">
                <a16:creationId xmlns:a16="http://schemas.microsoft.com/office/drawing/2014/main" id="{F4902439-13AD-4357-B9CB-D9264CF77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979" y="4170192"/>
            <a:ext cx="2650521" cy="1592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uscpublicdiplomacy.org/sites/uscpublicdiplomacy.org/files/styles/blog-785x482/public/uploads/achievement-adult-african-1059116.jpg?itok=Cn4xVsPe">
            <a:extLst>
              <a:ext uri="{FF2B5EF4-FFF2-40B4-BE49-F238E27FC236}">
                <a16:creationId xmlns:a16="http://schemas.microsoft.com/office/drawing/2014/main" id="{B4CD072F-959E-438B-897E-F2E166CA02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08640" y="4287206"/>
            <a:ext cx="2548890" cy="1565275"/>
          </a:xfrm>
          <a:prstGeom prst="rect">
            <a:avLst/>
          </a:prstGeom>
          <a:noFill/>
          <a:ln>
            <a:noFill/>
          </a:ln>
        </p:spPr>
      </p:pic>
      <p:pic>
        <p:nvPicPr>
          <p:cNvPr id="4" name="Picture 3">
            <a:extLst>
              <a:ext uri="{FF2B5EF4-FFF2-40B4-BE49-F238E27FC236}">
                <a16:creationId xmlns:a16="http://schemas.microsoft.com/office/drawing/2014/main" id="{8E935C94-99B5-4C4D-9A80-0004A8766E12}"/>
              </a:ext>
            </a:extLst>
          </p:cNvPr>
          <p:cNvPicPr>
            <a:picLocks noChangeAspect="1"/>
          </p:cNvPicPr>
          <p:nvPr/>
        </p:nvPicPr>
        <p:blipFill>
          <a:blip r:embed="rId5"/>
          <a:stretch>
            <a:fillRect/>
          </a:stretch>
        </p:blipFill>
        <p:spPr>
          <a:xfrm>
            <a:off x="1509056" y="2106668"/>
            <a:ext cx="2277817" cy="1605510"/>
          </a:xfrm>
          <a:prstGeom prst="rect">
            <a:avLst/>
          </a:prstGeom>
        </p:spPr>
      </p:pic>
      <p:pic>
        <p:nvPicPr>
          <p:cNvPr id="3074" name="Picture 2" descr="Network Society Social Community Cooperati">
            <a:extLst>
              <a:ext uri="{FF2B5EF4-FFF2-40B4-BE49-F238E27FC236}">
                <a16:creationId xmlns:a16="http://schemas.microsoft.com/office/drawing/2014/main" id="{F73AC73C-929E-4A9D-8CB9-3A59BB04B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5027" y="1708897"/>
            <a:ext cx="1916115" cy="19665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id="{32B6A3B6-D0AE-4128-BE38-2473072C7266}"/>
              </a:ext>
            </a:extLst>
          </p:cNvPr>
          <p:cNvSpPr>
            <a:spLocks noChangeArrowheads="1"/>
          </p:cNvSpPr>
          <p:nvPr/>
        </p:nvSpPr>
        <p:spPr bwMode="auto">
          <a:xfrm>
            <a:off x="5605439" y="3800861"/>
            <a:ext cx="9264519" cy="26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8" name="Picture 10" descr="Peace, Peacebuild, Peacebuilding">
            <a:extLst>
              <a:ext uri="{FF2B5EF4-FFF2-40B4-BE49-F238E27FC236}">
                <a16:creationId xmlns:a16="http://schemas.microsoft.com/office/drawing/2014/main" id="{AA0E15FE-605B-4527-A742-B478E16F4C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367" y="4247776"/>
            <a:ext cx="2368653" cy="15339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FB278-E141-4EF7-88A1-DD471CEB44CE}"/>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5</a:t>
            </a:fld>
            <a:endParaRPr lang="en-US" dirty="0"/>
          </a:p>
        </p:txBody>
      </p:sp>
      <p:sp>
        <p:nvSpPr>
          <p:cNvPr id="3" name="TextBox 2">
            <a:extLst>
              <a:ext uri="{FF2B5EF4-FFF2-40B4-BE49-F238E27FC236}">
                <a16:creationId xmlns:a16="http://schemas.microsoft.com/office/drawing/2014/main" id="{C7917AB8-1B09-41AF-BB90-C32C8EFB947F}"/>
              </a:ext>
            </a:extLst>
          </p:cNvPr>
          <p:cNvSpPr txBox="1"/>
          <p:nvPr/>
        </p:nvSpPr>
        <p:spPr>
          <a:xfrm>
            <a:off x="2159441" y="3712178"/>
            <a:ext cx="932507" cy="369332"/>
          </a:xfrm>
          <a:prstGeom prst="rect">
            <a:avLst/>
          </a:prstGeom>
          <a:noFill/>
        </p:spPr>
        <p:txBody>
          <a:bodyPr wrap="square" rtlCol="0">
            <a:spAutoFit/>
          </a:bodyPr>
          <a:lstStyle/>
          <a:p>
            <a:r>
              <a:rPr lang="en-US" dirty="0"/>
              <a:t>Identity</a:t>
            </a:r>
          </a:p>
        </p:txBody>
      </p:sp>
      <p:sp>
        <p:nvSpPr>
          <p:cNvPr id="12" name="TextBox 11">
            <a:extLst>
              <a:ext uri="{FF2B5EF4-FFF2-40B4-BE49-F238E27FC236}">
                <a16:creationId xmlns:a16="http://schemas.microsoft.com/office/drawing/2014/main" id="{05ED31DD-75E8-4028-9C7B-3199219CE196}"/>
              </a:ext>
            </a:extLst>
          </p:cNvPr>
          <p:cNvSpPr txBox="1"/>
          <p:nvPr/>
        </p:nvSpPr>
        <p:spPr>
          <a:xfrm>
            <a:off x="8875997" y="3533418"/>
            <a:ext cx="1361701" cy="369332"/>
          </a:xfrm>
          <a:prstGeom prst="rect">
            <a:avLst/>
          </a:prstGeom>
          <a:noFill/>
        </p:spPr>
        <p:txBody>
          <a:bodyPr wrap="square" rtlCol="0">
            <a:spAutoFit/>
          </a:bodyPr>
          <a:lstStyle/>
          <a:p>
            <a:r>
              <a:rPr lang="en-US" dirty="0"/>
              <a:t>Partnerships</a:t>
            </a:r>
          </a:p>
        </p:txBody>
      </p:sp>
      <p:sp>
        <p:nvSpPr>
          <p:cNvPr id="13" name="TextBox 12">
            <a:extLst>
              <a:ext uri="{FF2B5EF4-FFF2-40B4-BE49-F238E27FC236}">
                <a16:creationId xmlns:a16="http://schemas.microsoft.com/office/drawing/2014/main" id="{E4498946-8E8C-4511-BEE7-4FF89EE1B88E}"/>
              </a:ext>
            </a:extLst>
          </p:cNvPr>
          <p:cNvSpPr txBox="1"/>
          <p:nvPr/>
        </p:nvSpPr>
        <p:spPr>
          <a:xfrm>
            <a:off x="8896303" y="5907507"/>
            <a:ext cx="1008847" cy="369332"/>
          </a:xfrm>
          <a:prstGeom prst="rect">
            <a:avLst/>
          </a:prstGeom>
          <a:noFill/>
        </p:spPr>
        <p:txBody>
          <a:bodyPr wrap="square" rtlCol="0">
            <a:spAutoFit/>
          </a:bodyPr>
          <a:lstStyle/>
          <a:p>
            <a:r>
              <a:rPr lang="en-US" dirty="0"/>
              <a:t>Dialogue</a:t>
            </a:r>
          </a:p>
        </p:txBody>
      </p:sp>
      <p:sp>
        <p:nvSpPr>
          <p:cNvPr id="14" name="TextBox 13">
            <a:extLst>
              <a:ext uri="{FF2B5EF4-FFF2-40B4-BE49-F238E27FC236}">
                <a16:creationId xmlns:a16="http://schemas.microsoft.com/office/drawing/2014/main" id="{C583EBCE-23AA-44CB-8E1A-E2E854AF911E}"/>
              </a:ext>
            </a:extLst>
          </p:cNvPr>
          <p:cNvSpPr txBox="1"/>
          <p:nvPr/>
        </p:nvSpPr>
        <p:spPr>
          <a:xfrm>
            <a:off x="4475528" y="6005234"/>
            <a:ext cx="3289736" cy="369332"/>
          </a:xfrm>
          <a:prstGeom prst="rect">
            <a:avLst/>
          </a:prstGeom>
          <a:noFill/>
        </p:spPr>
        <p:txBody>
          <a:bodyPr wrap="square" rtlCol="0">
            <a:spAutoFit/>
          </a:bodyPr>
          <a:lstStyle/>
          <a:p>
            <a:r>
              <a:rPr lang="en-US" dirty="0"/>
              <a:t>Design, Monitoring &amp; Evaluation</a:t>
            </a:r>
          </a:p>
        </p:txBody>
      </p:sp>
      <p:sp>
        <p:nvSpPr>
          <p:cNvPr id="15" name="TextBox 14">
            <a:extLst>
              <a:ext uri="{FF2B5EF4-FFF2-40B4-BE49-F238E27FC236}">
                <a16:creationId xmlns:a16="http://schemas.microsoft.com/office/drawing/2014/main" id="{0565737B-2011-4A09-933C-7058A1D8744F}"/>
              </a:ext>
            </a:extLst>
          </p:cNvPr>
          <p:cNvSpPr txBox="1"/>
          <p:nvPr/>
        </p:nvSpPr>
        <p:spPr>
          <a:xfrm>
            <a:off x="1982789" y="5907507"/>
            <a:ext cx="1361701" cy="369332"/>
          </a:xfrm>
          <a:prstGeom prst="rect">
            <a:avLst/>
          </a:prstGeom>
          <a:noFill/>
        </p:spPr>
        <p:txBody>
          <a:bodyPr wrap="square" rtlCol="0">
            <a:spAutoFit/>
          </a:bodyPr>
          <a:lstStyle/>
          <a:p>
            <a:r>
              <a:rPr lang="en-US" dirty="0"/>
              <a:t>Participation</a:t>
            </a:r>
          </a:p>
        </p:txBody>
      </p:sp>
      <p:pic>
        <p:nvPicPr>
          <p:cNvPr id="1026" name="Picture 2">
            <a:extLst>
              <a:ext uri="{FF2B5EF4-FFF2-40B4-BE49-F238E27FC236}">
                <a16:creationId xmlns:a16="http://schemas.microsoft.com/office/drawing/2014/main" id="{4B277991-FB4C-42CE-AF29-F46618FF4B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4757" y="1845159"/>
            <a:ext cx="1804967" cy="1804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0933A2-8643-4AC4-8D5C-3BBD624F7D0C}"/>
              </a:ext>
            </a:extLst>
          </p:cNvPr>
          <p:cNvSpPr txBox="1"/>
          <p:nvPr/>
        </p:nvSpPr>
        <p:spPr>
          <a:xfrm>
            <a:off x="4520074" y="3675405"/>
            <a:ext cx="2931760" cy="369332"/>
          </a:xfrm>
          <a:prstGeom prst="rect">
            <a:avLst/>
          </a:prstGeom>
          <a:noFill/>
        </p:spPr>
        <p:txBody>
          <a:bodyPr wrap="square" rtlCol="0">
            <a:spAutoFit/>
          </a:bodyPr>
          <a:lstStyle/>
          <a:p>
            <a:r>
              <a:rPr lang="en-US" dirty="0"/>
              <a:t>Racial Equity  &amp; Social Justice</a:t>
            </a:r>
          </a:p>
        </p:txBody>
      </p:sp>
    </p:spTree>
    <p:extLst>
      <p:ext uri="{BB962C8B-B14F-4D97-AF65-F5344CB8AC3E}">
        <p14:creationId xmlns:p14="http://schemas.microsoft.com/office/powerpoint/2010/main" val="11555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547B-9BBD-4F2B-A734-5399DA352D8D}"/>
              </a:ext>
            </a:extLst>
          </p:cNvPr>
          <p:cNvSpPr>
            <a:spLocks noGrp="1"/>
          </p:cNvSpPr>
          <p:nvPr>
            <p:ph type="title"/>
          </p:nvPr>
        </p:nvSpPr>
        <p:spPr/>
        <p:txBody>
          <a:bodyPr>
            <a:normAutofit/>
          </a:bodyPr>
          <a:lstStyle/>
          <a:p>
            <a:r>
              <a:rPr lang="en-US" dirty="0"/>
              <a:t>Three Cases</a:t>
            </a:r>
            <a:br>
              <a:rPr lang="en-US" dirty="0"/>
            </a:br>
            <a:endParaRPr lang="en-US" dirty="0"/>
          </a:p>
        </p:txBody>
      </p:sp>
      <p:sp>
        <p:nvSpPr>
          <p:cNvPr id="6" name="Content Placeholder 5">
            <a:extLst>
              <a:ext uri="{FF2B5EF4-FFF2-40B4-BE49-F238E27FC236}">
                <a16:creationId xmlns:a16="http://schemas.microsoft.com/office/drawing/2014/main" id="{E716D3F3-E0E6-475D-9CA6-0A0036327EEC}"/>
              </a:ext>
            </a:extLst>
          </p:cNvPr>
          <p:cNvSpPr>
            <a:spLocks noGrp="1"/>
          </p:cNvSpPr>
          <p:nvPr>
            <p:ph idx="1"/>
          </p:nvPr>
        </p:nvSpPr>
        <p:spPr>
          <a:xfrm>
            <a:off x="1030146" y="1632030"/>
            <a:ext cx="10137725" cy="4243838"/>
          </a:xfrm>
          <a:solidFill>
            <a:srgbClr val="FFCC00"/>
          </a:solidFill>
        </p:spPr>
        <p:txBody>
          <a:bodyPr/>
          <a:lstStyle/>
          <a:p>
            <a:pPr marL="128016" lvl="1" indent="0">
              <a:buNone/>
            </a:pPr>
            <a:endParaRPr lang="en-US" dirty="0"/>
          </a:p>
        </p:txBody>
      </p:sp>
      <p:pic>
        <p:nvPicPr>
          <p:cNvPr id="5" name="Picture 4" descr="Back Home">
            <a:extLst>
              <a:ext uri="{FF2B5EF4-FFF2-40B4-BE49-F238E27FC236}">
                <a16:creationId xmlns:a16="http://schemas.microsoft.com/office/drawing/2014/main" id="{AF2C8EE3-0D46-41B2-B3E3-95B23088F0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19514" y="1925394"/>
            <a:ext cx="2819593" cy="1060874"/>
          </a:xfrm>
          <a:prstGeom prst="rect">
            <a:avLst/>
          </a:prstGeom>
          <a:noFill/>
          <a:ln>
            <a:noFill/>
          </a:ln>
        </p:spPr>
      </p:pic>
      <p:pic>
        <p:nvPicPr>
          <p:cNvPr id="4102" name="Picture 6" descr="Image result for montgomery county morazan flag">
            <a:extLst>
              <a:ext uri="{FF2B5EF4-FFF2-40B4-BE49-F238E27FC236}">
                <a16:creationId xmlns:a16="http://schemas.microsoft.com/office/drawing/2014/main" id="{53F3EDC8-91FD-4958-B6D6-BFC886AB3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758" y="3429000"/>
            <a:ext cx="2927600" cy="1796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icago-kyiv sister city flag">
            <a:extLst>
              <a:ext uri="{FF2B5EF4-FFF2-40B4-BE49-F238E27FC236}">
                <a16:creationId xmlns:a16="http://schemas.microsoft.com/office/drawing/2014/main" id="{76C1927C-5447-4298-9C4F-31BB7D566B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95607" y="2777923"/>
            <a:ext cx="2948831" cy="1805653"/>
          </a:xfrm>
          <a:prstGeom prst="rect">
            <a:avLst/>
          </a:prstGeom>
          <a:noFill/>
          <a:ln>
            <a:noFill/>
          </a:ln>
        </p:spPr>
      </p:pic>
      <p:sp>
        <p:nvSpPr>
          <p:cNvPr id="9" name="Rectangle 8">
            <a:extLst>
              <a:ext uri="{FF2B5EF4-FFF2-40B4-BE49-F238E27FC236}">
                <a16:creationId xmlns:a16="http://schemas.microsoft.com/office/drawing/2014/main" id="{83448ADB-2FDA-4396-AF21-C263DDBB167F}"/>
              </a:ext>
            </a:extLst>
          </p:cNvPr>
          <p:cNvSpPr/>
          <p:nvPr/>
        </p:nvSpPr>
        <p:spPr>
          <a:xfrm>
            <a:off x="11322248" y="5691202"/>
            <a:ext cx="293670" cy="369332"/>
          </a:xfrm>
          <a:prstGeom prst="rect">
            <a:avLst/>
          </a:prstGeom>
        </p:spPr>
        <p:txBody>
          <a:bodyPr wrap="none">
            <a:spAutoFit/>
          </a:bodyPr>
          <a:lstStyle/>
          <a:p>
            <a:fld id="{9BBEDDEF-633A-419F-B3FD-58032070C66F}" type="slidenum">
              <a:rPr lang="en-US"/>
              <a:pPr/>
              <a:t>6</a:t>
            </a:fld>
            <a:endParaRPr lang="en-US" dirty="0"/>
          </a:p>
        </p:txBody>
      </p:sp>
    </p:spTree>
    <p:extLst>
      <p:ext uri="{BB962C8B-B14F-4D97-AF65-F5344CB8AC3E}">
        <p14:creationId xmlns:p14="http://schemas.microsoft.com/office/powerpoint/2010/main" val="145679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59C4-FF28-40CB-AF7E-2BA7534B4B54}"/>
              </a:ext>
            </a:extLst>
          </p:cNvPr>
          <p:cNvSpPr>
            <a:spLocks noGrp="1"/>
          </p:cNvSpPr>
          <p:nvPr>
            <p:ph type="title"/>
          </p:nvPr>
        </p:nvSpPr>
        <p:spPr>
          <a:xfrm>
            <a:off x="1024128" y="585216"/>
            <a:ext cx="9720072" cy="563646"/>
          </a:xfrm>
        </p:spPr>
        <p:txBody>
          <a:bodyPr>
            <a:normAutofit fontScale="90000"/>
          </a:bodyPr>
          <a:lstStyle/>
          <a:p>
            <a:r>
              <a:rPr lang="en-US" dirty="0"/>
              <a:t>Theories of Change</a:t>
            </a:r>
          </a:p>
        </p:txBody>
      </p:sp>
      <p:sp>
        <p:nvSpPr>
          <p:cNvPr id="3" name="Content Placeholder 2">
            <a:extLst>
              <a:ext uri="{FF2B5EF4-FFF2-40B4-BE49-F238E27FC236}">
                <a16:creationId xmlns:a16="http://schemas.microsoft.com/office/drawing/2014/main" id="{5C630832-1B11-4295-8A11-F547F7DC4327}"/>
              </a:ext>
            </a:extLst>
          </p:cNvPr>
          <p:cNvSpPr>
            <a:spLocks noGrp="1"/>
          </p:cNvSpPr>
          <p:nvPr>
            <p:ph idx="1"/>
          </p:nvPr>
        </p:nvSpPr>
        <p:spPr>
          <a:xfrm>
            <a:off x="1024128" y="1242646"/>
            <a:ext cx="9720073" cy="5066714"/>
          </a:xfrm>
        </p:spPr>
        <p:txBody>
          <a:bodyPr>
            <a:normAutofit fontScale="85000" lnSpcReduction="10000"/>
          </a:bodyPr>
          <a:lstStyle/>
          <a:p>
            <a:pPr lvl="1"/>
            <a:r>
              <a:rPr lang="en-US" sz="3000" dirty="0" err="1">
                <a:solidFill>
                  <a:schemeClr val="accent4">
                    <a:lumMod val="75000"/>
                  </a:schemeClr>
                </a:solidFill>
              </a:rPr>
              <a:t>IdEA</a:t>
            </a:r>
            <a:r>
              <a:rPr lang="en-US" sz="3000" dirty="0">
                <a:solidFill>
                  <a:schemeClr val="accent4">
                    <a:lumMod val="75000"/>
                  </a:schemeClr>
                </a:solidFill>
              </a:rPr>
              <a:t>: </a:t>
            </a:r>
            <a:r>
              <a:rPr lang="en-US" sz="3000" dirty="0"/>
              <a:t>Using an events strategy to offer networking and tailored training opportunities along with mentoring and small grant programs, </a:t>
            </a:r>
            <a:r>
              <a:rPr lang="en-US" sz="3000" dirty="0" err="1"/>
              <a:t>IdEA</a:t>
            </a:r>
            <a:r>
              <a:rPr lang="en-US" sz="3000" dirty="0"/>
              <a:t> seeks to increase diaspora integration into diplomacy and development and promote investment, entrepreneurship, philanthropy and volunteerism in heritage countries.</a:t>
            </a:r>
          </a:p>
          <a:p>
            <a:pPr lvl="1"/>
            <a:r>
              <a:rPr lang="en-US" sz="3000" dirty="0">
                <a:solidFill>
                  <a:schemeClr val="accent4">
                    <a:lumMod val="75000"/>
                  </a:schemeClr>
                </a:solidFill>
              </a:rPr>
              <a:t>Kyiv: </a:t>
            </a:r>
            <a:r>
              <a:rPr lang="en-US" sz="3000" dirty="0"/>
              <a:t>With limited financial support for exchanges, the experienced volunteers aim to foster lasting relationships and collaborative projects across the health care, manufacturing, arts, tourism and government sectors that benefit individuals and tourism, trade, diplomacy and public service delivery in both cities</a:t>
            </a:r>
          </a:p>
          <a:p>
            <a:pPr lvl="1"/>
            <a:r>
              <a:rPr lang="en-US" sz="3000" dirty="0">
                <a:solidFill>
                  <a:schemeClr val="accent4">
                    <a:lumMod val="75000"/>
                  </a:schemeClr>
                </a:solidFill>
              </a:rPr>
              <a:t>Morazán: </a:t>
            </a:r>
            <a:r>
              <a:rPr lang="en-US" sz="3000" dirty="0"/>
              <a:t>Largely through voluntary community-based organizations, these sister cities strive to increase citizen engagement, events and exchanges dignifying Salvadoran culture, educational opportunity, health care delivery, public/private-sector accountability and living standards.</a:t>
            </a:r>
          </a:p>
          <a:p>
            <a:pPr lvl="1"/>
            <a:endParaRPr lang="en-US" dirty="0"/>
          </a:p>
          <a:p>
            <a:pPr marL="0" indent="0">
              <a:buNone/>
            </a:pPr>
            <a:endParaRPr lang="en-US" dirty="0"/>
          </a:p>
        </p:txBody>
      </p:sp>
      <p:sp>
        <p:nvSpPr>
          <p:cNvPr id="4" name="Rectangle 3">
            <a:extLst>
              <a:ext uri="{FF2B5EF4-FFF2-40B4-BE49-F238E27FC236}">
                <a16:creationId xmlns:a16="http://schemas.microsoft.com/office/drawing/2014/main" id="{DA16B07D-2ABC-43F6-91EE-3F2EBC2193E3}"/>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7</a:t>
            </a:fld>
            <a:endParaRPr lang="en-US" dirty="0"/>
          </a:p>
        </p:txBody>
      </p:sp>
    </p:spTree>
    <p:extLst>
      <p:ext uri="{BB962C8B-B14F-4D97-AF65-F5344CB8AC3E}">
        <p14:creationId xmlns:p14="http://schemas.microsoft.com/office/powerpoint/2010/main" val="160246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B47B77-003D-4052-8507-647ABF0FE194}"/>
              </a:ext>
            </a:extLst>
          </p:cNvPr>
          <p:cNvGraphicFramePr>
            <a:graphicFrameLocks noGrp="1"/>
          </p:cNvGraphicFramePr>
          <p:nvPr>
            <p:ph idx="1"/>
            <p:extLst>
              <p:ext uri="{D42A27DB-BD31-4B8C-83A1-F6EECF244321}">
                <p14:modId xmlns:p14="http://schemas.microsoft.com/office/powerpoint/2010/main" val="458407486"/>
              </p:ext>
            </p:extLst>
          </p:nvPr>
        </p:nvGraphicFramePr>
        <p:xfrm>
          <a:off x="2952364" y="472410"/>
          <a:ext cx="8594867" cy="6100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F9BDB424-87AB-493C-9A29-DAFFB877E0A1}"/>
              </a:ext>
            </a:extLst>
          </p:cNvPr>
          <p:cNvSpPr txBox="1"/>
          <p:nvPr/>
        </p:nvSpPr>
        <p:spPr>
          <a:xfrm>
            <a:off x="199294" y="860455"/>
            <a:ext cx="3598984" cy="3730317"/>
          </a:xfrm>
          <a:prstGeom prst="rect">
            <a:avLst/>
          </a:prstGeom>
          <a:noFill/>
        </p:spPr>
        <p:txBody>
          <a:bodyPr wrap="square" rtlCol="0">
            <a:spAutoFit/>
          </a:bodyPr>
          <a:lstStyle/>
          <a:p>
            <a:pPr algn="ctr">
              <a:lnSpc>
                <a:spcPts val="1400"/>
              </a:lnSpc>
            </a:pPr>
            <a:r>
              <a:rPr lang="en-US" sz="2800" dirty="0"/>
              <a:t>Mediating</a:t>
            </a:r>
          </a:p>
          <a:p>
            <a:pPr algn="ctr">
              <a:lnSpc>
                <a:spcPts val="1400"/>
              </a:lnSpc>
            </a:pPr>
            <a:endParaRPr lang="en-US" sz="2800" dirty="0"/>
          </a:p>
          <a:p>
            <a:pPr algn="ctr">
              <a:lnSpc>
                <a:spcPts val="1400"/>
              </a:lnSpc>
            </a:pPr>
            <a:r>
              <a:rPr lang="en-US" sz="2800" dirty="0"/>
              <a:t>and </a:t>
            </a:r>
          </a:p>
          <a:p>
            <a:pPr algn="ctr">
              <a:lnSpc>
                <a:spcPts val="1400"/>
              </a:lnSpc>
            </a:pPr>
            <a:endParaRPr lang="en-US" sz="2800" dirty="0"/>
          </a:p>
          <a:p>
            <a:pPr algn="ctr">
              <a:lnSpc>
                <a:spcPts val="1400"/>
              </a:lnSpc>
            </a:pPr>
            <a:r>
              <a:rPr lang="en-US" sz="2800" dirty="0"/>
              <a:t>Evaluating</a:t>
            </a:r>
          </a:p>
          <a:p>
            <a:pPr algn="ctr">
              <a:lnSpc>
                <a:spcPts val="1400"/>
              </a:lnSpc>
            </a:pPr>
            <a:endParaRPr lang="en-US" sz="2800" dirty="0"/>
          </a:p>
          <a:p>
            <a:pPr algn="ctr">
              <a:lnSpc>
                <a:spcPts val="1400"/>
              </a:lnSpc>
            </a:pPr>
            <a:r>
              <a:rPr lang="en-US" sz="2800" dirty="0"/>
              <a:t>Engagement, </a:t>
            </a:r>
          </a:p>
          <a:p>
            <a:pPr algn="ctr">
              <a:lnSpc>
                <a:spcPts val="1400"/>
              </a:lnSpc>
            </a:pPr>
            <a:endParaRPr lang="en-US" sz="2800" dirty="0"/>
          </a:p>
          <a:p>
            <a:pPr algn="ctr">
              <a:lnSpc>
                <a:spcPts val="1400"/>
              </a:lnSpc>
            </a:pPr>
            <a:r>
              <a:rPr lang="en-US" sz="2800" dirty="0"/>
              <a:t>Power </a:t>
            </a:r>
          </a:p>
          <a:p>
            <a:pPr algn="ctr">
              <a:lnSpc>
                <a:spcPts val="1400"/>
              </a:lnSpc>
            </a:pPr>
            <a:endParaRPr lang="en-US" sz="2800" dirty="0"/>
          </a:p>
          <a:p>
            <a:pPr algn="ctr">
              <a:lnSpc>
                <a:spcPts val="1400"/>
              </a:lnSpc>
            </a:pPr>
            <a:r>
              <a:rPr lang="en-US" sz="2800" dirty="0"/>
              <a:t>Dynamics, and</a:t>
            </a:r>
          </a:p>
          <a:p>
            <a:pPr algn="ctr">
              <a:lnSpc>
                <a:spcPts val="1400"/>
              </a:lnSpc>
            </a:pPr>
            <a:endParaRPr lang="en-US" sz="2800" dirty="0"/>
          </a:p>
          <a:p>
            <a:pPr algn="ctr">
              <a:lnSpc>
                <a:spcPts val="1400"/>
              </a:lnSpc>
            </a:pPr>
            <a:r>
              <a:rPr lang="en-US" sz="2800" dirty="0"/>
              <a:t> Relational Messaging</a:t>
            </a:r>
          </a:p>
          <a:p>
            <a:pPr algn="ctr">
              <a:lnSpc>
                <a:spcPts val="1400"/>
              </a:lnSpc>
            </a:pPr>
            <a:endParaRPr lang="en-US" sz="2800" dirty="0"/>
          </a:p>
          <a:p>
            <a:pPr algn="ctr">
              <a:lnSpc>
                <a:spcPts val="1400"/>
              </a:lnSpc>
            </a:pPr>
            <a:r>
              <a:rPr lang="en-US" sz="2800" dirty="0"/>
              <a:t>and Other</a:t>
            </a:r>
          </a:p>
          <a:p>
            <a:pPr algn="ctr">
              <a:lnSpc>
                <a:spcPts val="1400"/>
              </a:lnSpc>
            </a:pPr>
            <a:endParaRPr lang="en-US" sz="2800" dirty="0"/>
          </a:p>
          <a:p>
            <a:pPr algn="ctr">
              <a:lnSpc>
                <a:spcPts val="1400"/>
              </a:lnSpc>
            </a:pPr>
            <a:r>
              <a:rPr lang="en-US" sz="2800" dirty="0"/>
              <a:t>Programs through…</a:t>
            </a:r>
          </a:p>
          <a:p>
            <a:pPr algn="ctr">
              <a:lnSpc>
                <a:spcPts val="1400"/>
              </a:lnSpc>
            </a:pPr>
            <a:endParaRPr lang="en-US" sz="2800" dirty="0"/>
          </a:p>
          <a:p>
            <a:pPr algn="ctr">
              <a:lnSpc>
                <a:spcPts val="1400"/>
              </a:lnSpc>
            </a:pPr>
            <a:endParaRPr lang="en-US" sz="2800" dirty="0"/>
          </a:p>
          <a:p>
            <a:pPr algn="ctr">
              <a:lnSpc>
                <a:spcPts val="1400"/>
              </a:lnSpc>
            </a:pPr>
            <a:endParaRPr lang="en-US" sz="2800" dirty="0"/>
          </a:p>
        </p:txBody>
      </p:sp>
      <p:sp>
        <p:nvSpPr>
          <p:cNvPr id="17" name="Rectangle 16">
            <a:extLst>
              <a:ext uri="{FF2B5EF4-FFF2-40B4-BE49-F238E27FC236}">
                <a16:creationId xmlns:a16="http://schemas.microsoft.com/office/drawing/2014/main" id="{0FAFE20D-A596-451A-9D08-88A7241294BB}"/>
              </a:ext>
            </a:extLst>
          </p:cNvPr>
          <p:cNvSpPr/>
          <p:nvPr/>
        </p:nvSpPr>
        <p:spPr>
          <a:xfrm>
            <a:off x="10997621" y="5674713"/>
            <a:ext cx="311304" cy="369332"/>
          </a:xfrm>
          <a:prstGeom prst="rect">
            <a:avLst/>
          </a:prstGeom>
        </p:spPr>
        <p:txBody>
          <a:bodyPr wrap="none">
            <a:spAutoFit/>
          </a:bodyPr>
          <a:lstStyle/>
          <a:p>
            <a:r>
              <a:rPr lang="en-US" dirty="0"/>
              <a:t>6</a:t>
            </a:r>
          </a:p>
        </p:txBody>
      </p:sp>
      <p:sp>
        <p:nvSpPr>
          <p:cNvPr id="2" name="TextBox 1">
            <a:extLst>
              <a:ext uri="{FF2B5EF4-FFF2-40B4-BE49-F238E27FC236}">
                <a16:creationId xmlns:a16="http://schemas.microsoft.com/office/drawing/2014/main" id="{B2E70297-A7D5-47A7-A046-C6668347FC34}"/>
              </a:ext>
            </a:extLst>
          </p:cNvPr>
          <p:cNvSpPr txBox="1"/>
          <p:nvPr/>
        </p:nvSpPr>
        <p:spPr>
          <a:xfrm>
            <a:off x="5826407" y="2151727"/>
            <a:ext cx="2532149" cy="2554545"/>
          </a:xfrm>
          <a:prstGeom prst="rect">
            <a:avLst/>
          </a:prstGeom>
          <a:noFill/>
        </p:spPr>
        <p:txBody>
          <a:bodyPr wrap="square" rtlCol="0">
            <a:spAutoFit/>
          </a:bodyPr>
          <a:lstStyle/>
          <a:p>
            <a:pPr lvl="0" algn="ctr"/>
            <a:r>
              <a:rPr lang="en-US" sz="3200" dirty="0">
                <a:solidFill>
                  <a:schemeClr val="accent4">
                    <a:lumMod val="75000"/>
                  </a:schemeClr>
                </a:solidFill>
              </a:rPr>
              <a:t>…Culturally Responsive Design, Monitoring &amp; Evaluation</a:t>
            </a:r>
          </a:p>
        </p:txBody>
      </p:sp>
    </p:spTree>
    <p:extLst>
      <p:ext uri="{BB962C8B-B14F-4D97-AF65-F5344CB8AC3E}">
        <p14:creationId xmlns:p14="http://schemas.microsoft.com/office/powerpoint/2010/main" val="345726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8BE5-CE32-46B4-95A4-1F5E7B5FC1BC}"/>
              </a:ext>
            </a:extLst>
          </p:cNvPr>
          <p:cNvSpPr>
            <a:spLocks noGrp="1"/>
          </p:cNvSpPr>
          <p:nvPr>
            <p:ph type="title"/>
          </p:nvPr>
        </p:nvSpPr>
        <p:spPr/>
        <p:txBody>
          <a:bodyPr/>
          <a:lstStyle/>
          <a:p>
            <a:r>
              <a:rPr lang="en-US" dirty="0"/>
              <a:t>Measuring project Communication quality and material results</a:t>
            </a:r>
          </a:p>
        </p:txBody>
      </p:sp>
      <p:sp>
        <p:nvSpPr>
          <p:cNvPr id="3" name="Content Placeholder 2">
            <a:extLst>
              <a:ext uri="{FF2B5EF4-FFF2-40B4-BE49-F238E27FC236}">
                <a16:creationId xmlns:a16="http://schemas.microsoft.com/office/drawing/2014/main" id="{D9DF8774-811D-4938-8756-F5C90DCA87BE}"/>
              </a:ext>
            </a:extLst>
          </p:cNvPr>
          <p:cNvSpPr>
            <a:spLocks noGrp="1"/>
          </p:cNvSpPr>
          <p:nvPr>
            <p:ph idx="1"/>
          </p:nvPr>
        </p:nvSpPr>
        <p:spPr/>
        <p:txBody>
          <a:bodyPr/>
          <a:lstStyle/>
          <a:p>
            <a:pPr>
              <a:buFont typeface="Wingdings" panose="05000000000000000000" pitchFamily="2" charset="2"/>
              <a:buChar char="Ø"/>
            </a:pPr>
            <a:r>
              <a:rPr lang="en-US" dirty="0"/>
              <a:t>Genuine Dialogue</a:t>
            </a:r>
          </a:p>
          <a:p>
            <a:pPr>
              <a:buFont typeface="Wingdings" panose="05000000000000000000" pitchFamily="2" charset="2"/>
              <a:buChar char="Ø"/>
            </a:pPr>
            <a:r>
              <a:rPr lang="en-US" dirty="0"/>
              <a:t>Participatory Communication</a:t>
            </a:r>
          </a:p>
          <a:p>
            <a:pPr>
              <a:buFont typeface="Wingdings" panose="05000000000000000000" pitchFamily="2" charset="2"/>
              <a:buChar char="Ø"/>
            </a:pPr>
            <a:r>
              <a:rPr lang="en-US" dirty="0"/>
              <a:t>Foci</a:t>
            </a:r>
          </a:p>
          <a:p>
            <a:pPr>
              <a:buFont typeface="Wingdings" panose="05000000000000000000" pitchFamily="2" charset="2"/>
              <a:buChar char="Ø"/>
            </a:pPr>
            <a:r>
              <a:rPr lang="en-US" dirty="0"/>
              <a:t>Outputs</a:t>
            </a:r>
          </a:p>
          <a:p>
            <a:pPr>
              <a:buFont typeface="Wingdings" panose="05000000000000000000" pitchFamily="2" charset="2"/>
              <a:buChar char="Ø"/>
            </a:pPr>
            <a:r>
              <a:rPr lang="en-US" dirty="0"/>
              <a:t>Outcomes</a:t>
            </a:r>
          </a:p>
          <a:p>
            <a:pPr>
              <a:buFont typeface="Wingdings" panose="05000000000000000000" pitchFamily="2" charset="2"/>
              <a:buChar char="Ø"/>
            </a:pPr>
            <a:r>
              <a:rPr lang="en-US" dirty="0"/>
              <a:t>Impacts</a:t>
            </a:r>
          </a:p>
        </p:txBody>
      </p:sp>
    </p:spTree>
    <p:extLst>
      <p:ext uri="{BB962C8B-B14F-4D97-AF65-F5344CB8AC3E}">
        <p14:creationId xmlns:p14="http://schemas.microsoft.com/office/powerpoint/2010/main" val="4028113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TotalTime>
  <Words>4800</Words>
  <Application>Microsoft Office PowerPoint</Application>
  <PresentationFormat>Widescreen</PresentationFormat>
  <Paragraphs>380</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Bahnschrift Condensed</vt:lpstr>
      <vt:lpstr>Calibri</vt:lpstr>
      <vt:lpstr>Times New Roman</vt:lpstr>
      <vt:lpstr>Tw Cen MT</vt:lpstr>
      <vt:lpstr>Tw Cen MT Condensed</vt:lpstr>
      <vt:lpstr>Wingdings</vt:lpstr>
      <vt:lpstr>Wingdings 3</vt:lpstr>
      <vt:lpstr>Integral</vt:lpstr>
      <vt:lpstr>PowerPoint Presentation</vt:lpstr>
      <vt:lpstr>Outline</vt:lpstr>
      <vt:lpstr>CRE: historical, political,  relational, and discursive forms of power          (Stickl Haugen and Chouinard, 2019) DM&amp;E: participatory, inclusive communication          (Dagron, 2001; Zaharna, 2010; Quick &amp; Feldman, 2011; Waisbord,         2014, 2015; Pamment, 2016; Trent, 2018) +          genuine dialogue (Fitzpatrick, 2011; Trent, 2018)</vt:lpstr>
      <vt:lpstr>Dimensions of Mediating</vt:lpstr>
      <vt:lpstr>Context &amp; Process Operationalized</vt:lpstr>
      <vt:lpstr>Three Cases </vt:lpstr>
      <vt:lpstr>Theories of Change</vt:lpstr>
      <vt:lpstr>PowerPoint Presentation</vt:lpstr>
      <vt:lpstr>Measuring project Communication quality and material results</vt:lpstr>
      <vt:lpstr>PowerPoint Presentation</vt:lpstr>
      <vt:lpstr>PowerPoint Presentation</vt:lpstr>
      <vt:lpstr>PowerPoint Presentation</vt:lpstr>
      <vt:lpstr>PowerPoint Presentation</vt:lpstr>
      <vt:lpstr>PowerPoint Presentation</vt:lpstr>
      <vt:lpstr>PowerPoint Presentation</vt:lpstr>
      <vt:lpstr>So What? Strengths and Limitations</vt:lpstr>
      <vt:lpstr>Conclusion</vt:lpstr>
      <vt:lpstr>Background Information</vt:lpstr>
      <vt:lpstr> 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Participatory Dialogue to Improve public ENGAGEMENT  AND program Impact</dc:title>
  <dc:creator>Deborah Trent</dc:creator>
  <cp:lastModifiedBy>Deborah Trent</cp:lastModifiedBy>
  <cp:revision>2</cp:revision>
  <dcterms:created xsi:type="dcterms:W3CDTF">2020-09-20T21:39:49Z</dcterms:created>
  <dcterms:modified xsi:type="dcterms:W3CDTF">2020-12-17T18:49:32Z</dcterms:modified>
</cp:coreProperties>
</file>